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12" r:id="rId4"/>
  </p:sldMasterIdLst>
  <p:sldIdLst>
    <p:sldId id="257" r:id="rId5"/>
    <p:sldId id="261" r:id="rId6"/>
    <p:sldId id="409" r:id="rId7"/>
    <p:sldId id="358" r:id="rId8"/>
    <p:sldId id="420" r:id="rId9"/>
    <p:sldId id="421" r:id="rId10"/>
    <p:sldId id="415" r:id="rId11"/>
    <p:sldId id="417" r:id="rId12"/>
    <p:sldId id="342" r:id="rId13"/>
    <p:sldId id="423" r:id="rId14"/>
    <p:sldId id="422" r:id="rId15"/>
    <p:sldId id="448" r:id="rId16"/>
    <p:sldId id="424" r:id="rId17"/>
    <p:sldId id="425" r:id="rId18"/>
    <p:sldId id="426" r:id="rId19"/>
    <p:sldId id="429" r:id="rId20"/>
    <p:sldId id="430" r:id="rId21"/>
    <p:sldId id="431" r:id="rId22"/>
    <p:sldId id="432" r:id="rId23"/>
    <p:sldId id="427" r:id="rId24"/>
    <p:sldId id="428" r:id="rId25"/>
    <p:sldId id="433" r:id="rId26"/>
    <p:sldId id="442" r:id="rId27"/>
    <p:sldId id="443" r:id="rId28"/>
    <p:sldId id="444" r:id="rId29"/>
    <p:sldId id="441" r:id="rId30"/>
    <p:sldId id="435" r:id="rId31"/>
    <p:sldId id="445" r:id="rId32"/>
    <p:sldId id="434" r:id="rId33"/>
    <p:sldId id="438" r:id="rId34"/>
    <p:sldId id="446" r:id="rId35"/>
    <p:sldId id="439" r:id="rId36"/>
    <p:sldId id="440" r:id="rId37"/>
    <p:sldId id="447" r:id="rId38"/>
    <p:sldId id="27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80"/>
  </p:normalViewPr>
  <p:slideViewPr>
    <p:cSldViewPr snapToGrid="0" snapToObjects="1">
      <p:cViewPr varScale="1">
        <p:scale>
          <a:sx n="103" d="100"/>
          <a:sy n="103" d="100"/>
        </p:scale>
        <p:origin x="13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6/12/2019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123164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130628"/>
            <a:ext cx="10571998" cy="74583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6/12/2019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123444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215285"/>
            <a:ext cx="10571998" cy="710559"/>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6/12/2019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6/12/2019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6/12/2019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www.psychologistworld.com/stress/ten-causes-of-stress-how-to-avoid-them.php"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810001" y="5418668"/>
            <a:ext cx="10572000" cy="694862"/>
          </a:xfrm>
        </p:spPr>
        <p:txBody>
          <a:bodyPr>
            <a:noAutofit/>
          </a:bodyPr>
          <a:lstStyle/>
          <a:p>
            <a:pPr>
              <a:lnSpc>
                <a:spcPct val="90000"/>
              </a:lnSpc>
            </a:pPr>
            <a:r>
              <a:rPr lang="en-US" sz="7200" dirty="0" smtClean="0"/>
              <a:t>Stress</a:t>
            </a:r>
            <a:endParaRPr lang="en-US" sz="7200" dirty="0"/>
          </a:p>
        </p:txBody>
      </p:sp>
      <p:sp>
        <p:nvSpPr>
          <p:cNvPr id="4" name="Subtitle 3">
            <a:extLst>
              <a:ext uri="{FF2B5EF4-FFF2-40B4-BE49-F238E27FC236}">
                <a16:creationId xmlns:a16="http://schemas.microsoft.com/office/drawing/2014/main" id="{9CA982C5-8822-5F41-B151-CBFC3278D992}"/>
              </a:ext>
            </a:extLst>
          </p:cNvPr>
          <p:cNvSpPr>
            <a:spLocks noGrp="1"/>
          </p:cNvSpPr>
          <p:nvPr>
            <p:ph type="subTitle" idx="1"/>
          </p:nvPr>
        </p:nvSpPr>
        <p:spPr>
          <a:xfrm>
            <a:off x="1289546" y="482655"/>
            <a:ext cx="8091403" cy="434974"/>
          </a:xfrm>
        </p:spPr>
        <p:txBody>
          <a:bodyPr>
            <a:normAutofit/>
          </a:bodyPr>
          <a:lstStyle/>
          <a:p>
            <a:r>
              <a:rPr lang="en-US" sz="1600" dirty="0" smtClean="0"/>
              <a:t>ORGB1500  -  Organizational Behaviour for Media and IT  -  Ed Beerwart  </a:t>
            </a:r>
            <a:endParaRPr lang="en-US" sz="160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93" y="482655"/>
            <a:ext cx="786816" cy="10778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5120215" y="1464732"/>
            <a:ext cx="5732577" cy="4586061"/>
          </a:xfrm>
          <a:prstGeom prst="rect">
            <a:avLst/>
          </a:prstGeom>
        </p:spPr>
      </p:pic>
    </p:spTree>
    <p:extLst>
      <p:ext uri="{BB962C8B-B14F-4D97-AF65-F5344CB8AC3E}">
        <p14:creationId xmlns:p14="http://schemas.microsoft.com/office/powerpoint/2010/main" val="1984022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4265419" y="4941575"/>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a:spLocks noChangeAspect="1"/>
          </p:cNvSpPr>
          <p:nvPr/>
        </p:nvSpPr>
        <p:spPr>
          <a:xfrm>
            <a:off x="4055622" y="6098103"/>
            <a:ext cx="1444612" cy="584775"/>
          </a:xfrm>
          <a:prstGeom prst="rect">
            <a:avLst/>
          </a:prstGeom>
          <a:noFill/>
        </p:spPr>
        <p:txBody>
          <a:bodyPr wrap="square" rtlCol="0">
            <a:spAutoFit/>
          </a:bodyPr>
          <a:lstStyle/>
          <a:p>
            <a:pPr algn="ctr"/>
            <a:r>
              <a:rPr lang="en-CA" sz="1600" dirty="0" smtClean="0"/>
              <a:t>The</a:t>
            </a:r>
          </a:p>
          <a:p>
            <a:pPr algn="ctr"/>
            <a:r>
              <a:rPr lang="en-US" sz="1600" dirty="0" smtClean="0"/>
              <a:t>Doctor</a:t>
            </a:r>
            <a:endParaRPr lang="en-CA" sz="1200" dirty="0" smtClean="0"/>
          </a:p>
        </p:txBody>
      </p:sp>
      <p:sp>
        <p:nvSpPr>
          <p:cNvPr id="16" name="Oval 15"/>
          <p:cNvSpPr/>
          <p:nvPr/>
        </p:nvSpPr>
        <p:spPr>
          <a:xfrm>
            <a:off x="5726605" y="4974585"/>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87791" y="4976548"/>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spect="1"/>
          </p:cNvSpPr>
          <p:nvPr/>
        </p:nvSpPr>
        <p:spPr>
          <a:xfrm>
            <a:off x="5516808" y="6098103"/>
            <a:ext cx="1444612" cy="584775"/>
          </a:xfrm>
          <a:prstGeom prst="rect">
            <a:avLst/>
          </a:prstGeom>
          <a:noFill/>
        </p:spPr>
        <p:txBody>
          <a:bodyPr wrap="square" rtlCol="0">
            <a:spAutoFit/>
          </a:bodyPr>
          <a:lstStyle/>
          <a:p>
            <a:pPr algn="ctr"/>
            <a:r>
              <a:rPr lang="en-US" sz="1600" dirty="0" smtClean="0"/>
              <a:t>Amy</a:t>
            </a:r>
          </a:p>
          <a:p>
            <a:pPr algn="ctr"/>
            <a:r>
              <a:rPr lang="en-US" sz="1600" dirty="0" smtClean="0"/>
              <a:t>Pond</a:t>
            </a:r>
            <a:endParaRPr lang="en-CA" sz="1200" dirty="0" smtClean="0"/>
          </a:p>
        </p:txBody>
      </p:sp>
      <p:sp>
        <p:nvSpPr>
          <p:cNvPr id="24" name="TextBox 23"/>
          <p:cNvSpPr txBox="1">
            <a:spLocks noChangeAspect="1"/>
          </p:cNvSpPr>
          <p:nvPr/>
        </p:nvSpPr>
        <p:spPr>
          <a:xfrm>
            <a:off x="6977994" y="6108334"/>
            <a:ext cx="1444612" cy="584775"/>
          </a:xfrm>
          <a:prstGeom prst="rect">
            <a:avLst/>
          </a:prstGeom>
          <a:noFill/>
        </p:spPr>
        <p:txBody>
          <a:bodyPr wrap="square" rtlCol="0">
            <a:spAutoFit/>
          </a:bodyPr>
          <a:lstStyle/>
          <a:p>
            <a:pPr algn="ctr"/>
            <a:r>
              <a:rPr lang="en-US" sz="1600" dirty="0" smtClean="0"/>
              <a:t>Vincent Van Gogh</a:t>
            </a:r>
            <a:endParaRPr lang="en-CA" sz="1600" dirty="0" smtClean="0"/>
          </a:p>
        </p:txBody>
      </p:sp>
      <p:pic>
        <p:nvPicPr>
          <p:cNvPr id="20" name="Picture 19"/>
          <p:cNvPicPr/>
          <p:nvPr/>
        </p:nvPicPr>
        <p:blipFill>
          <a:blip r:embed="rId5">
            <a:extLst>
              <a:ext uri="{28A0092B-C50C-407E-A947-70E740481C1C}">
                <a14:useLocalDpi xmlns:a14="http://schemas.microsoft.com/office/drawing/2010/main" val="0"/>
              </a:ext>
            </a:extLst>
          </a:blip>
          <a:stretch>
            <a:fillRect/>
          </a:stretch>
        </p:blipFill>
        <p:spPr>
          <a:xfrm>
            <a:off x="617747" y="1583059"/>
            <a:ext cx="4521835" cy="2734310"/>
          </a:xfrm>
          <a:prstGeom prst="rect">
            <a:avLst/>
          </a:prstGeom>
          <a:ln w="25400">
            <a:solidFill>
              <a:schemeClr val="tx1"/>
            </a:solidFill>
          </a:ln>
        </p:spPr>
      </p:pic>
      <p:sp>
        <p:nvSpPr>
          <p:cNvPr id="4" name="Rectangle 3"/>
          <p:cNvSpPr/>
          <p:nvPr/>
        </p:nvSpPr>
        <p:spPr>
          <a:xfrm>
            <a:off x="5870539" y="1888385"/>
            <a:ext cx="4374128" cy="2123658"/>
          </a:xfrm>
          <a:prstGeom prst="rect">
            <a:avLst/>
          </a:prstGeom>
        </p:spPr>
        <p:txBody>
          <a:bodyPr wrap="square">
            <a:spAutoFit/>
          </a:bodyPr>
          <a:lstStyle/>
          <a:p>
            <a:pPr algn="ctr"/>
            <a:r>
              <a:rPr lang="en-US" dirty="0">
                <a:solidFill>
                  <a:schemeClr val="bg1"/>
                </a:solidFill>
              </a:rPr>
              <a:t>Doctor </a:t>
            </a:r>
            <a:r>
              <a:rPr lang="en-US" dirty="0" smtClean="0">
                <a:solidFill>
                  <a:schemeClr val="bg1"/>
                </a:solidFill>
              </a:rPr>
              <a:t>Who</a:t>
            </a:r>
          </a:p>
          <a:p>
            <a:pPr algn="ctr"/>
            <a:endParaRPr lang="en-US" dirty="0">
              <a:solidFill>
                <a:schemeClr val="bg1"/>
              </a:solidFill>
            </a:endParaRPr>
          </a:p>
          <a:p>
            <a:pPr algn="ctr"/>
            <a:r>
              <a:rPr lang="en-CA" sz="1200" dirty="0">
                <a:solidFill>
                  <a:schemeClr val="bg1"/>
                </a:solidFill>
              </a:rPr>
              <a:t>Season 05 Episode </a:t>
            </a:r>
            <a:r>
              <a:rPr lang="en-CA" sz="1200" dirty="0" smtClean="0">
                <a:solidFill>
                  <a:schemeClr val="bg1"/>
                </a:solidFill>
              </a:rPr>
              <a:t>10</a:t>
            </a:r>
          </a:p>
          <a:p>
            <a:pPr algn="ctr"/>
            <a:r>
              <a:rPr lang="en-CA" sz="600" dirty="0" smtClean="0">
                <a:solidFill>
                  <a:schemeClr val="bg1"/>
                </a:solidFill>
              </a:rPr>
              <a:t> </a:t>
            </a:r>
          </a:p>
          <a:p>
            <a:pPr algn="ctr"/>
            <a:r>
              <a:rPr lang="en-CA" sz="1200" dirty="0" smtClean="0">
                <a:solidFill>
                  <a:schemeClr val="bg1"/>
                </a:solidFill>
              </a:rPr>
              <a:t>“</a:t>
            </a:r>
            <a:r>
              <a:rPr lang="en-CA" sz="1200" dirty="0">
                <a:solidFill>
                  <a:schemeClr val="bg1"/>
                </a:solidFill>
              </a:rPr>
              <a:t>Vincent and the Doctor</a:t>
            </a:r>
            <a:r>
              <a:rPr lang="en-CA" sz="1200" dirty="0" smtClean="0">
                <a:solidFill>
                  <a:schemeClr val="bg1"/>
                </a:solidFill>
              </a:rPr>
              <a:t>”</a:t>
            </a:r>
          </a:p>
          <a:p>
            <a:pPr algn="ctr"/>
            <a:r>
              <a:rPr lang="en-CA" sz="1200" dirty="0" smtClean="0">
                <a:solidFill>
                  <a:schemeClr val="bg1"/>
                </a:solidFill>
              </a:rPr>
              <a:t>(</a:t>
            </a:r>
            <a:r>
              <a:rPr lang="en-CA" sz="1200" dirty="0">
                <a:solidFill>
                  <a:schemeClr val="bg1"/>
                </a:solidFill>
              </a:rPr>
              <a:t>46 mins)</a:t>
            </a:r>
            <a:endParaRPr lang="en-US" sz="1200" dirty="0">
              <a:solidFill>
                <a:schemeClr val="bg1"/>
              </a:solidFill>
            </a:endParaRPr>
          </a:p>
          <a:p>
            <a:r>
              <a:rPr lang="en-CA" cap="small" dirty="0">
                <a:latin typeface="Calibri" panose="020F0502020204030204" pitchFamily="34" charset="0"/>
                <a:ea typeface="Calibri" panose="020F0502020204030204" pitchFamily="34" charset="0"/>
                <a:cs typeface="Times New Roman" panose="02020603050405020304" pitchFamily="18" charset="0"/>
              </a:rPr>
              <a:t> </a:t>
            </a:r>
            <a:endParaRPr lang="en-US" sz="1200" dirty="0">
              <a:solidFill>
                <a:schemeClr val="bg1"/>
              </a:solidFill>
            </a:endParaRPr>
          </a:p>
          <a:p>
            <a:pPr algn="ctr"/>
            <a:r>
              <a:rPr lang="en-CA" sz="1200" dirty="0">
                <a:solidFill>
                  <a:schemeClr val="bg1"/>
                </a:solidFill>
              </a:rPr>
              <a:t>The Doctor and Amy travel back in time to meet Vincent Van Gogh and face an invisible monster that only the painter can see.</a:t>
            </a:r>
            <a:endParaRPr lang="en-US" sz="1200" dirty="0">
              <a:solidFill>
                <a:schemeClr val="bg1"/>
              </a:solidFill>
            </a:endParaRPr>
          </a:p>
        </p:txBody>
      </p:sp>
      <p:grpSp>
        <p:nvGrpSpPr>
          <p:cNvPr id="19" name="Group 18"/>
          <p:cNvGrpSpPr/>
          <p:nvPr/>
        </p:nvGrpSpPr>
        <p:grpSpPr>
          <a:xfrm>
            <a:off x="10217879" y="104424"/>
            <a:ext cx="855886" cy="838565"/>
            <a:chOff x="2151261" y="3476248"/>
            <a:chExt cx="855886" cy="838565"/>
          </a:xfrm>
        </p:grpSpPr>
        <p:sp>
          <p:nvSpPr>
            <p:cNvPr id="21" name="Oval 20"/>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25" name="Title 2"/>
          <p:cNvSpPr>
            <a:spLocks noGrp="1"/>
          </p:cNvSpPr>
          <p:nvPr>
            <p:ph type="title"/>
          </p:nvPr>
        </p:nvSpPr>
        <p:spPr>
          <a:xfrm>
            <a:off x="810001" y="215285"/>
            <a:ext cx="10571998" cy="710559"/>
          </a:xfrm>
        </p:spPr>
        <p:txBody>
          <a:bodyPr/>
          <a:lstStyle/>
          <a:p>
            <a:r>
              <a:rPr lang="en-US" dirty="0" smtClean="0"/>
              <a:t>Stress example</a:t>
            </a:r>
            <a:endParaRPr lang="en-CA" dirty="0"/>
          </a:p>
        </p:txBody>
      </p:sp>
    </p:spTree>
    <p:extLst>
      <p:ext uri="{BB962C8B-B14F-4D97-AF65-F5344CB8AC3E}">
        <p14:creationId xmlns:p14="http://schemas.microsoft.com/office/powerpoint/2010/main" val="1727802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520019" y="1709968"/>
            <a:ext cx="4374128" cy="4093428"/>
          </a:xfrm>
          <a:prstGeom prst="rect">
            <a:avLst/>
          </a:prstGeom>
        </p:spPr>
        <p:txBody>
          <a:bodyPr wrap="square">
            <a:spAutoFit/>
          </a:bodyPr>
          <a:lstStyle/>
          <a:p>
            <a:pPr algn="ctr"/>
            <a:r>
              <a:rPr lang="en-US" sz="2000" dirty="0" smtClean="0">
                <a:solidFill>
                  <a:schemeClr val="bg1"/>
                </a:solidFill>
              </a:rPr>
              <a:t>Which event(s) triggered eustress in the characters?</a:t>
            </a:r>
            <a:endParaRPr lang="en-US" sz="2000" dirty="0">
              <a:solidFill>
                <a:schemeClr val="bg1"/>
              </a:solidFill>
            </a:endParaRPr>
          </a:p>
          <a:p>
            <a:pPr algn="ctr"/>
            <a:endParaRPr lang="en-US" sz="2000" dirty="0" smtClean="0">
              <a:solidFill>
                <a:schemeClr val="bg1"/>
              </a:solidFill>
            </a:endParaRPr>
          </a:p>
          <a:p>
            <a:pPr algn="ctr"/>
            <a:endParaRPr lang="en-US" sz="2000" dirty="0" smtClean="0">
              <a:solidFill>
                <a:schemeClr val="bg1"/>
              </a:solidFill>
            </a:endParaRPr>
          </a:p>
          <a:p>
            <a:pPr algn="ctr"/>
            <a:endParaRPr lang="en-US" sz="2000" dirty="0" smtClean="0">
              <a:solidFill>
                <a:schemeClr val="bg1"/>
              </a:solidFill>
            </a:endParaRPr>
          </a:p>
          <a:p>
            <a:pPr algn="ctr"/>
            <a:r>
              <a:rPr lang="en-US" sz="2000" dirty="0" smtClean="0">
                <a:solidFill>
                  <a:schemeClr val="bg1"/>
                </a:solidFill>
              </a:rPr>
              <a:t>Which event(s) triggered distress in the characters?</a:t>
            </a:r>
          </a:p>
          <a:p>
            <a:pPr algn="ctr"/>
            <a:endParaRPr lang="en-US" sz="2000" dirty="0" smtClean="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r>
              <a:rPr lang="en-US" sz="2000" dirty="0" smtClean="0">
                <a:solidFill>
                  <a:schemeClr val="bg1"/>
                </a:solidFill>
              </a:rPr>
              <a:t>Was there anything similar about the events/emotions ?</a:t>
            </a:r>
            <a:endParaRPr lang="en-US" sz="2000" dirty="0">
              <a:solidFill>
                <a:schemeClr val="bg1"/>
              </a:solidFill>
            </a:endParaRPr>
          </a:p>
          <a:p>
            <a:pPr algn="ctr"/>
            <a:endParaRPr lang="en-US" sz="2000" dirty="0">
              <a:solidFill>
                <a:schemeClr val="bg1"/>
              </a:solidFill>
            </a:endParaRPr>
          </a:p>
        </p:txBody>
      </p:sp>
      <p:sp>
        <p:nvSpPr>
          <p:cNvPr id="22" name="Oval 21"/>
          <p:cNvSpPr/>
          <p:nvPr/>
        </p:nvSpPr>
        <p:spPr>
          <a:xfrm>
            <a:off x="782604" y="2936354"/>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t>The</a:t>
            </a:r>
          </a:p>
          <a:p>
            <a:pPr algn="ctr"/>
            <a:r>
              <a:rPr lang="en-US" sz="1600" dirty="0" smtClean="0"/>
              <a:t>Doctor</a:t>
            </a:r>
            <a:endParaRPr lang="en-CA" sz="1200" dirty="0" smtClean="0"/>
          </a:p>
        </p:txBody>
      </p:sp>
      <p:sp>
        <p:nvSpPr>
          <p:cNvPr id="24" name="Oval 23"/>
          <p:cNvSpPr/>
          <p:nvPr/>
        </p:nvSpPr>
        <p:spPr>
          <a:xfrm>
            <a:off x="2243790" y="296936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04976" y="2971327"/>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t>Amy</a:t>
            </a:r>
          </a:p>
          <a:p>
            <a:pPr algn="ctr"/>
            <a:r>
              <a:rPr lang="en-US" sz="1600" dirty="0" smtClean="0"/>
              <a:t>Pond</a:t>
            </a:r>
            <a:endParaRPr lang="en-CA" sz="1200" dirty="0" smtClean="0"/>
          </a:p>
        </p:txBody>
      </p:sp>
      <p:sp>
        <p:nvSpPr>
          <p:cNvPr id="33" name="TextBox 32"/>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t>Vincent Van Gogh</a:t>
            </a:r>
            <a:endParaRPr lang="en-CA" sz="1600" dirty="0" smtClean="0"/>
          </a:p>
        </p:txBody>
      </p:sp>
      <p:grpSp>
        <p:nvGrpSpPr>
          <p:cNvPr id="16" name="Group 15"/>
          <p:cNvGrpSpPr/>
          <p:nvPr/>
        </p:nvGrpSpPr>
        <p:grpSpPr>
          <a:xfrm>
            <a:off x="11231880" y="104424"/>
            <a:ext cx="843540" cy="838565"/>
            <a:chOff x="2003721" y="4482204"/>
            <a:chExt cx="843540" cy="838565"/>
          </a:xfrm>
        </p:grpSpPr>
        <p:sp>
          <p:nvSpPr>
            <p:cNvPr id="17" name="Oval 16"/>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9" name="Group 28"/>
          <p:cNvGrpSpPr/>
          <p:nvPr/>
        </p:nvGrpSpPr>
        <p:grpSpPr>
          <a:xfrm>
            <a:off x="10217879" y="104424"/>
            <a:ext cx="855886" cy="838565"/>
            <a:chOff x="2151261" y="3476248"/>
            <a:chExt cx="855886" cy="838565"/>
          </a:xfrm>
        </p:grpSpPr>
        <p:sp>
          <p:nvSpPr>
            <p:cNvPr id="30" name="Oval 29"/>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35" name="Title 2"/>
          <p:cNvSpPr>
            <a:spLocks noGrp="1"/>
          </p:cNvSpPr>
          <p:nvPr>
            <p:ph type="title"/>
          </p:nvPr>
        </p:nvSpPr>
        <p:spPr>
          <a:xfrm>
            <a:off x="810001" y="215285"/>
            <a:ext cx="10571998" cy="710559"/>
          </a:xfrm>
        </p:spPr>
        <p:txBody>
          <a:bodyPr/>
          <a:lstStyle/>
          <a:p>
            <a:r>
              <a:rPr lang="en-US" dirty="0" smtClean="0"/>
              <a:t>Eustress </a:t>
            </a:r>
            <a:r>
              <a:rPr lang="en-US" dirty="0" smtClean="0"/>
              <a:t>/ Distress</a:t>
            </a:r>
            <a:endParaRPr lang="en-CA" dirty="0"/>
          </a:p>
        </p:txBody>
      </p:sp>
    </p:spTree>
    <p:extLst>
      <p:ext uri="{BB962C8B-B14F-4D97-AF65-F5344CB8AC3E}">
        <p14:creationId xmlns:p14="http://schemas.microsoft.com/office/powerpoint/2010/main" val="359040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Stress </a:t>
            </a:r>
            <a:r>
              <a:rPr lang="en-US" dirty="0" smtClean="0"/>
              <a:t>example</a:t>
            </a:r>
            <a:endParaRPr lang="en-C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37" y="1481030"/>
            <a:ext cx="3123251" cy="4349933"/>
          </a:xfrm>
          <a:prstGeom prst="rect">
            <a:avLst/>
          </a:prstGeom>
          <a:ln w="12700" cmpd="sng">
            <a:solidFill>
              <a:schemeClr val="tx1"/>
            </a:solidFill>
          </a:ln>
        </p:spPr>
      </p:pic>
      <p:sp>
        <p:nvSpPr>
          <p:cNvPr id="14" name="TextBox 13"/>
          <p:cNvSpPr txBox="1">
            <a:spLocks noChangeAspect="1"/>
          </p:cNvSpPr>
          <p:nvPr/>
        </p:nvSpPr>
        <p:spPr>
          <a:xfrm>
            <a:off x="4233594" y="3614076"/>
            <a:ext cx="5350568" cy="830997"/>
          </a:xfrm>
          <a:prstGeom prst="rect">
            <a:avLst/>
          </a:prstGeom>
          <a:noFill/>
        </p:spPr>
        <p:txBody>
          <a:bodyPr wrap="square" rtlCol="0">
            <a:spAutoFit/>
          </a:bodyPr>
          <a:lstStyle/>
          <a:p>
            <a:r>
              <a:rPr lang="en-CA" sz="1600" dirty="0">
                <a:solidFill>
                  <a:schemeClr val="bg1"/>
                </a:solidFill>
              </a:rPr>
              <a:t>A woman desperate to boost her social media score hits the jackpot when she's invited to a swanky wedding, but the trip doesn't go as </a:t>
            </a:r>
            <a:r>
              <a:rPr lang="en-CA" sz="1600" dirty="0" smtClean="0">
                <a:solidFill>
                  <a:schemeClr val="bg1"/>
                </a:solidFill>
              </a:rPr>
              <a:t>planned.</a:t>
            </a:r>
            <a:endParaRPr lang="en-CA" sz="1600" dirty="0">
              <a:solidFill>
                <a:schemeClr val="bg1"/>
              </a:solidFill>
            </a:endParaRPr>
          </a:p>
        </p:txBody>
      </p:sp>
      <p:grpSp>
        <p:nvGrpSpPr>
          <p:cNvPr id="4" name="Group 3"/>
          <p:cNvGrpSpPr/>
          <p:nvPr/>
        </p:nvGrpSpPr>
        <p:grpSpPr>
          <a:xfrm>
            <a:off x="4055622" y="4941574"/>
            <a:ext cx="7289356" cy="1751535"/>
            <a:chOff x="4055622" y="4941574"/>
            <a:chExt cx="7289356" cy="1751535"/>
          </a:xfrm>
        </p:grpSpPr>
        <p:sp>
          <p:nvSpPr>
            <p:cNvPr id="6" name="Oval 5"/>
            <p:cNvSpPr/>
            <p:nvPr/>
          </p:nvSpPr>
          <p:spPr>
            <a:xfrm>
              <a:off x="4265419" y="4941575"/>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a:spLocks noChangeAspect="1"/>
            </p:cNvSpPr>
            <p:nvPr/>
          </p:nvSpPr>
          <p:spPr>
            <a:xfrm>
              <a:off x="4055622" y="6098103"/>
              <a:ext cx="1444612" cy="584775"/>
            </a:xfrm>
            <a:prstGeom prst="rect">
              <a:avLst/>
            </a:prstGeom>
            <a:noFill/>
          </p:spPr>
          <p:txBody>
            <a:bodyPr wrap="square" rtlCol="0">
              <a:spAutoFit/>
            </a:bodyPr>
            <a:lstStyle/>
            <a:p>
              <a:pPr algn="ctr"/>
              <a:r>
                <a:rPr lang="en-CA" sz="1600" dirty="0" err="1" smtClean="0">
                  <a:solidFill>
                    <a:schemeClr val="bg1"/>
                  </a:solidFill>
                </a:rPr>
                <a:t>Lacie</a:t>
              </a:r>
              <a:endParaRPr lang="en-CA" sz="1600" dirty="0" smtClean="0">
                <a:solidFill>
                  <a:schemeClr val="bg1"/>
                </a:solidFill>
              </a:endParaRPr>
            </a:p>
            <a:p>
              <a:pPr algn="ctr"/>
              <a:r>
                <a:rPr lang="en-US" sz="1600" dirty="0" smtClean="0">
                  <a:solidFill>
                    <a:schemeClr val="bg1"/>
                  </a:solidFill>
                </a:rPr>
                <a:t>Pound</a:t>
              </a:r>
              <a:endParaRPr lang="en-CA" sz="1200" dirty="0" smtClean="0">
                <a:solidFill>
                  <a:schemeClr val="bg1"/>
                </a:solidFill>
              </a:endParaRPr>
            </a:p>
          </p:txBody>
        </p:sp>
        <p:sp>
          <p:nvSpPr>
            <p:cNvPr id="16" name="Oval 15"/>
            <p:cNvSpPr/>
            <p:nvPr/>
          </p:nvSpPr>
          <p:spPr>
            <a:xfrm>
              <a:off x="5726605" y="4974585"/>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87791" y="4976548"/>
              <a:ext cx="1025019" cy="1025019"/>
            </a:xfrm>
            <a:prstGeom prst="ellipse">
              <a:avLst/>
            </a:prstGeom>
            <a:blipFill>
              <a:blip r:embed="rId5"/>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48977" y="4976548"/>
              <a:ext cx="1025019" cy="1025019"/>
            </a:xfrm>
            <a:prstGeom prst="ellipse">
              <a:avLst/>
            </a:prstGeom>
            <a:blipFill>
              <a:blip r:embed="rId6"/>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110163" y="4941574"/>
              <a:ext cx="1025019" cy="1025019"/>
            </a:xfrm>
            <a:prstGeom prst="ellipse">
              <a:avLst/>
            </a:prstGeom>
            <a:blipFill>
              <a:blip r:embed="rId7"/>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spect="1"/>
            </p:cNvSpPr>
            <p:nvPr/>
          </p:nvSpPr>
          <p:spPr>
            <a:xfrm>
              <a:off x="5516808" y="6098103"/>
              <a:ext cx="1444612" cy="584775"/>
            </a:xfrm>
            <a:prstGeom prst="rect">
              <a:avLst/>
            </a:prstGeom>
            <a:noFill/>
          </p:spPr>
          <p:txBody>
            <a:bodyPr wrap="square" rtlCol="0">
              <a:spAutoFit/>
            </a:bodyPr>
            <a:lstStyle/>
            <a:p>
              <a:pPr algn="ctr"/>
              <a:r>
                <a:rPr lang="en-CA" sz="1600" dirty="0" smtClean="0">
                  <a:solidFill>
                    <a:schemeClr val="bg1"/>
                  </a:solidFill>
                </a:rPr>
                <a:t>Ryan</a:t>
              </a:r>
            </a:p>
            <a:p>
              <a:pPr algn="ctr"/>
              <a:r>
                <a:rPr lang="en-US" sz="1600" dirty="0" smtClean="0">
                  <a:solidFill>
                    <a:schemeClr val="bg1"/>
                  </a:solidFill>
                </a:rPr>
                <a:t>Pound</a:t>
              </a:r>
              <a:endParaRPr lang="en-CA" sz="1200" dirty="0" smtClean="0">
                <a:solidFill>
                  <a:schemeClr val="bg1"/>
                </a:solidFill>
              </a:endParaRPr>
            </a:p>
          </p:txBody>
        </p:sp>
        <p:sp>
          <p:nvSpPr>
            <p:cNvPr id="24" name="TextBox 23"/>
            <p:cNvSpPr txBox="1">
              <a:spLocks noChangeAspect="1"/>
            </p:cNvSpPr>
            <p:nvPr/>
          </p:nvSpPr>
          <p:spPr>
            <a:xfrm>
              <a:off x="6977994" y="6108334"/>
              <a:ext cx="1444612" cy="584775"/>
            </a:xfrm>
            <a:prstGeom prst="rect">
              <a:avLst/>
            </a:prstGeom>
            <a:noFill/>
          </p:spPr>
          <p:txBody>
            <a:bodyPr wrap="square" rtlCol="0">
              <a:spAutoFit/>
            </a:bodyPr>
            <a:lstStyle/>
            <a:p>
              <a:pPr algn="ctr"/>
              <a:r>
                <a:rPr lang="en-CA" sz="1600" dirty="0" smtClean="0">
                  <a:solidFill>
                    <a:schemeClr val="bg1"/>
                  </a:solidFill>
                </a:rPr>
                <a:t>Naomi</a:t>
              </a:r>
            </a:p>
            <a:p>
              <a:pPr algn="ctr"/>
              <a:r>
                <a:rPr lang="en-US" sz="1600" dirty="0" err="1" smtClean="0">
                  <a:solidFill>
                    <a:schemeClr val="bg1"/>
                  </a:solidFill>
                </a:rPr>
                <a:t>Blestow</a:t>
              </a:r>
              <a:endParaRPr lang="en-CA" sz="1600" dirty="0" smtClean="0">
                <a:solidFill>
                  <a:schemeClr val="bg1"/>
                </a:solidFill>
              </a:endParaRPr>
            </a:p>
          </p:txBody>
        </p:sp>
        <p:sp>
          <p:nvSpPr>
            <p:cNvPr id="26" name="TextBox 25"/>
            <p:cNvSpPr txBox="1">
              <a:spLocks noChangeAspect="1"/>
            </p:cNvSpPr>
            <p:nvPr/>
          </p:nvSpPr>
          <p:spPr>
            <a:xfrm>
              <a:off x="8439180" y="6108334"/>
              <a:ext cx="1444612" cy="338554"/>
            </a:xfrm>
            <a:prstGeom prst="rect">
              <a:avLst/>
            </a:prstGeom>
            <a:noFill/>
          </p:spPr>
          <p:txBody>
            <a:bodyPr wrap="square" rtlCol="0">
              <a:spAutoFit/>
            </a:bodyPr>
            <a:lstStyle/>
            <a:p>
              <a:pPr algn="ctr"/>
              <a:r>
                <a:rPr lang="en-CA" sz="1600" dirty="0" smtClean="0">
                  <a:solidFill>
                    <a:schemeClr val="bg1"/>
                  </a:solidFill>
                </a:rPr>
                <a:t>Susan</a:t>
              </a:r>
              <a:endParaRPr lang="en-CA" sz="1200" dirty="0" smtClean="0">
                <a:solidFill>
                  <a:schemeClr val="bg1"/>
                </a:solidFill>
              </a:endParaRPr>
            </a:p>
          </p:txBody>
        </p:sp>
        <p:sp>
          <p:nvSpPr>
            <p:cNvPr id="27" name="TextBox 26"/>
            <p:cNvSpPr txBox="1">
              <a:spLocks noChangeAspect="1"/>
            </p:cNvSpPr>
            <p:nvPr/>
          </p:nvSpPr>
          <p:spPr>
            <a:xfrm>
              <a:off x="9900366" y="6108334"/>
              <a:ext cx="1444612" cy="338554"/>
            </a:xfrm>
            <a:prstGeom prst="rect">
              <a:avLst/>
            </a:prstGeom>
            <a:noFill/>
          </p:spPr>
          <p:txBody>
            <a:bodyPr wrap="square" rtlCol="0">
              <a:spAutoFit/>
            </a:bodyPr>
            <a:lstStyle/>
            <a:p>
              <a:pPr algn="ctr"/>
              <a:r>
                <a:rPr lang="en-CA" sz="1600" dirty="0" smtClean="0">
                  <a:solidFill>
                    <a:schemeClr val="bg1"/>
                  </a:solidFill>
                </a:rPr>
                <a:t>Prisoner</a:t>
              </a:r>
              <a:endParaRPr lang="en-CA" sz="1200" dirty="0" smtClean="0">
                <a:solidFill>
                  <a:schemeClr val="bg1"/>
                </a:solidFill>
              </a:endParaRPr>
            </a:p>
          </p:txBody>
        </p:sp>
      </p:grpSp>
      <p:sp>
        <p:nvSpPr>
          <p:cNvPr id="29" name="TextBox 28"/>
          <p:cNvSpPr txBox="1">
            <a:spLocks noChangeAspect="1"/>
          </p:cNvSpPr>
          <p:nvPr/>
        </p:nvSpPr>
        <p:spPr>
          <a:xfrm>
            <a:off x="4233594" y="1483169"/>
            <a:ext cx="2533280" cy="1785104"/>
          </a:xfrm>
          <a:prstGeom prst="rect">
            <a:avLst/>
          </a:prstGeom>
          <a:noFill/>
        </p:spPr>
        <p:txBody>
          <a:bodyPr wrap="square" rtlCol="0">
            <a:spAutoFit/>
          </a:bodyPr>
          <a:lstStyle/>
          <a:p>
            <a:r>
              <a:rPr lang="en-US" sz="2000" dirty="0" smtClean="0">
                <a:solidFill>
                  <a:schemeClr val="bg1"/>
                </a:solidFill>
              </a:rPr>
              <a:t>Black Mirror</a:t>
            </a:r>
          </a:p>
          <a:p>
            <a:endParaRPr lang="en-US" sz="2000" dirty="0">
              <a:solidFill>
                <a:schemeClr val="bg1"/>
              </a:solidFill>
            </a:endParaRPr>
          </a:p>
          <a:p>
            <a:r>
              <a:rPr lang="en-US" sz="1400" dirty="0" smtClean="0">
                <a:solidFill>
                  <a:schemeClr val="bg1"/>
                </a:solidFill>
              </a:rPr>
              <a:t>Season 3 Episode 1</a:t>
            </a:r>
          </a:p>
          <a:p>
            <a:endParaRPr lang="en-US" sz="1400" dirty="0" smtClean="0">
              <a:solidFill>
                <a:schemeClr val="bg1"/>
              </a:solidFill>
            </a:endParaRPr>
          </a:p>
          <a:p>
            <a:r>
              <a:rPr lang="en-US" sz="1400" dirty="0" smtClean="0">
                <a:solidFill>
                  <a:schemeClr val="bg1"/>
                </a:solidFill>
              </a:rPr>
              <a:t>“Nosedive”</a:t>
            </a:r>
          </a:p>
          <a:p>
            <a:endParaRPr lang="en-US" sz="1400" dirty="0" smtClean="0">
              <a:solidFill>
                <a:schemeClr val="bg1"/>
              </a:solidFill>
            </a:endParaRPr>
          </a:p>
          <a:p>
            <a:r>
              <a:rPr lang="en-US" sz="1400" dirty="0" smtClean="0">
                <a:solidFill>
                  <a:schemeClr val="bg1"/>
                </a:solidFill>
              </a:rPr>
              <a:t>(63 mins)</a:t>
            </a:r>
            <a:endParaRPr lang="en-CA" sz="1400" dirty="0">
              <a:solidFill>
                <a:schemeClr val="bg1"/>
              </a:solidFill>
            </a:endParaRPr>
          </a:p>
        </p:txBody>
      </p:sp>
      <p:grpSp>
        <p:nvGrpSpPr>
          <p:cNvPr id="20" name="Group 19"/>
          <p:cNvGrpSpPr/>
          <p:nvPr/>
        </p:nvGrpSpPr>
        <p:grpSpPr>
          <a:xfrm>
            <a:off x="10217879" y="123474"/>
            <a:ext cx="855886" cy="838565"/>
            <a:chOff x="2151261" y="3476248"/>
            <a:chExt cx="855886" cy="838565"/>
          </a:xfrm>
        </p:grpSpPr>
        <p:sp>
          <p:nvSpPr>
            <p:cNvPr id="21" name="Oval 20"/>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017416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520019" y="1709968"/>
            <a:ext cx="4374128" cy="4093428"/>
          </a:xfrm>
          <a:prstGeom prst="rect">
            <a:avLst/>
          </a:prstGeom>
        </p:spPr>
        <p:txBody>
          <a:bodyPr wrap="square">
            <a:spAutoFit/>
          </a:bodyPr>
          <a:lstStyle/>
          <a:p>
            <a:pPr algn="ctr"/>
            <a:r>
              <a:rPr lang="en-US" sz="2000" dirty="0" smtClean="0">
                <a:solidFill>
                  <a:schemeClr val="bg1"/>
                </a:solidFill>
              </a:rPr>
              <a:t>Which event(s) triggered eustress in the character?</a:t>
            </a:r>
            <a:endParaRPr lang="en-US" sz="2000" dirty="0">
              <a:solidFill>
                <a:schemeClr val="bg1"/>
              </a:solidFill>
            </a:endParaRPr>
          </a:p>
          <a:p>
            <a:pPr algn="ctr"/>
            <a:endParaRPr lang="en-US" sz="2000" dirty="0" smtClean="0">
              <a:solidFill>
                <a:schemeClr val="bg1"/>
              </a:solidFill>
            </a:endParaRPr>
          </a:p>
          <a:p>
            <a:pPr algn="ctr"/>
            <a:endParaRPr lang="en-US" sz="2000" dirty="0" smtClean="0">
              <a:solidFill>
                <a:schemeClr val="bg1"/>
              </a:solidFill>
            </a:endParaRPr>
          </a:p>
          <a:p>
            <a:pPr algn="ctr"/>
            <a:endParaRPr lang="en-US" sz="2000" dirty="0" smtClean="0">
              <a:solidFill>
                <a:schemeClr val="bg1"/>
              </a:solidFill>
            </a:endParaRPr>
          </a:p>
          <a:p>
            <a:pPr algn="ctr"/>
            <a:r>
              <a:rPr lang="en-US" sz="2000" dirty="0" smtClean="0">
                <a:solidFill>
                  <a:schemeClr val="bg1"/>
                </a:solidFill>
              </a:rPr>
              <a:t>Which event(s) triggered distress in the character?</a:t>
            </a:r>
          </a:p>
          <a:p>
            <a:pPr algn="ctr"/>
            <a:endParaRPr lang="en-US" sz="2000" dirty="0" smtClean="0">
              <a:solidFill>
                <a:schemeClr val="bg1"/>
              </a:solidFill>
            </a:endParaRPr>
          </a:p>
          <a:p>
            <a:pPr algn="ctr"/>
            <a:endParaRPr lang="en-US" sz="2000" dirty="0">
              <a:solidFill>
                <a:schemeClr val="bg1"/>
              </a:solidFill>
            </a:endParaRPr>
          </a:p>
          <a:p>
            <a:pPr algn="ctr"/>
            <a:endParaRPr lang="en-US" sz="2000" dirty="0">
              <a:solidFill>
                <a:schemeClr val="bg1"/>
              </a:solidFill>
            </a:endParaRPr>
          </a:p>
          <a:p>
            <a:pPr algn="ctr"/>
            <a:r>
              <a:rPr lang="en-US" sz="2000" dirty="0">
                <a:solidFill>
                  <a:schemeClr val="bg1"/>
                </a:solidFill>
              </a:rPr>
              <a:t>Was there anything similar about the events/emotions ?</a:t>
            </a:r>
          </a:p>
          <a:p>
            <a:pPr algn="ctr"/>
            <a:endParaRPr lang="en-US" sz="2000" dirty="0">
              <a:solidFill>
                <a:schemeClr val="bg1"/>
              </a:solidFill>
            </a:endParaRPr>
          </a:p>
        </p:txBody>
      </p:sp>
      <p:sp>
        <p:nvSpPr>
          <p:cNvPr id="16" name="Oval 15"/>
          <p:cNvSpPr/>
          <p:nvPr/>
        </p:nvSpPr>
        <p:spPr>
          <a:xfrm>
            <a:off x="2174152" y="2595084"/>
            <a:ext cx="1559648" cy="1559648"/>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a:spLocks noChangeAspect="1"/>
          </p:cNvSpPr>
          <p:nvPr/>
        </p:nvSpPr>
        <p:spPr>
          <a:xfrm>
            <a:off x="2231670" y="4286240"/>
            <a:ext cx="1444612" cy="584775"/>
          </a:xfrm>
          <a:prstGeom prst="rect">
            <a:avLst/>
          </a:prstGeom>
          <a:noFill/>
        </p:spPr>
        <p:txBody>
          <a:bodyPr wrap="square" rtlCol="0">
            <a:spAutoFit/>
          </a:bodyPr>
          <a:lstStyle/>
          <a:p>
            <a:pPr algn="ctr"/>
            <a:r>
              <a:rPr lang="en-CA" sz="1600" dirty="0" err="1" smtClean="0"/>
              <a:t>Lacie</a:t>
            </a:r>
            <a:endParaRPr lang="en-CA" sz="1600" dirty="0" smtClean="0"/>
          </a:p>
          <a:p>
            <a:pPr algn="ctr"/>
            <a:r>
              <a:rPr lang="en-US" sz="1600" dirty="0" smtClean="0"/>
              <a:t>Pound</a:t>
            </a:r>
            <a:endParaRPr lang="en-CA" sz="1200" dirty="0" smtClean="0"/>
          </a:p>
        </p:txBody>
      </p:sp>
      <p:grpSp>
        <p:nvGrpSpPr>
          <p:cNvPr id="12" name="Group 11"/>
          <p:cNvGrpSpPr/>
          <p:nvPr/>
        </p:nvGrpSpPr>
        <p:grpSpPr>
          <a:xfrm>
            <a:off x="11231880" y="104424"/>
            <a:ext cx="843540" cy="838565"/>
            <a:chOff x="2003721" y="4482204"/>
            <a:chExt cx="843540" cy="838565"/>
          </a:xfrm>
        </p:grpSpPr>
        <p:sp>
          <p:nvSpPr>
            <p:cNvPr id="13" name="Oval 12"/>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5" name="Group 14"/>
          <p:cNvGrpSpPr/>
          <p:nvPr/>
        </p:nvGrpSpPr>
        <p:grpSpPr>
          <a:xfrm>
            <a:off x="10217879" y="104424"/>
            <a:ext cx="855886" cy="838565"/>
            <a:chOff x="2151261" y="3476248"/>
            <a:chExt cx="855886" cy="838565"/>
          </a:xfrm>
        </p:grpSpPr>
        <p:sp>
          <p:nvSpPr>
            <p:cNvPr id="22" name="Oval 21"/>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Rectangle 22"/>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24" name="Title 2"/>
          <p:cNvSpPr>
            <a:spLocks noGrp="1"/>
          </p:cNvSpPr>
          <p:nvPr>
            <p:ph type="title"/>
          </p:nvPr>
        </p:nvSpPr>
        <p:spPr>
          <a:xfrm>
            <a:off x="810001" y="215285"/>
            <a:ext cx="10571998" cy="710559"/>
          </a:xfrm>
        </p:spPr>
        <p:txBody>
          <a:bodyPr/>
          <a:lstStyle/>
          <a:p>
            <a:r>
              <a:rPr lang="en-US" dirty="0" smtClean="0"/>
              <a:t>Eustress </a:t>
            </a:r>
            <a:r>
              <a:rPr lang="en-US" dirty="0" smtClean="0"/>
              <a:t>/ Distress</a:t>
            </a:r>
            <a:endParaRPr lang="en-CA" dirty="0"/>
          </a:p>
        </p:txBody>
      </p:sp>
    </p:spTree>
    <p:extLst>
      <p:ext uri="{BB962C8B-B14F-4D97-AF65-F5344CB8AC3E}">
        <p14:creationId xmlns:p14="http://schemas.microsoft.com/office/powerpoint/2010/main" val="1209924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4055" y="3075057"/>
            <a:ext cx="7883890" cy="707886"/>
          </a:xfrm>
          <a:prstGeom prst="rect">
            <a:avLst/>
          </a:prstGeom>
        </p:spPr>
        <p:txBody>
          <a:bodyPr wrap="none">
            <a:spAutoFit/>
          </a:bodyPr>
          <a:lstStyle/>
          <a:p>
            <a:r>
              <a:rPr lang="en-US" sz="4000" dirty="0" smtClean="0">
                <a:solidFill>
                  <a:schemeClr val="bg1"/>
                </a:solidFill>
              </a:rPr>
              <a:t>General Adaptation Syndrome</a:t>
            </a:r>
            <a:endParaRPr lang="en-CA" dirty="0">
              <a:solidFill>
                <a:schemeClr val="bg1"/>
              </a:solidFill>
            </a:endParaRPr>
          </a:p>
        </p:txBody>
      </p:sp>
    </p:spTree>
    <p:extLst>
      <p:ext uri="{BB962C8B-B14F-4D97-AF65-F5344CB8AC3E}">
        <p14:creationId xmlns:p14="http://schemas.microsoft.com/office/powerpoint/2010/main" val="691458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1015663"/>
          </a:xfrm>
          <a:prstGeom prst="rect">
            <a:avLst/>
          </a:prstGeom>
          <a:noFill/>
        </p:spPr>
        <p:txBody>
          <a:bodyPr wrap="square" rtlCol="0">
            <a:spAutoFit/>
          </a:bodyPr>
          <a:lstStyle/>
          <a:p>
            <a:r>
              <a:rPr lang="en-CA" sz="2000" dirty="0">
                <a:solidFill>
                  <a:schemeClr val="bg1"/>
                </a:solidFill>
              </a:rPr>
              <a:t>The physiological consequences of severe stress.  The syndrome has three stages:  </a:t>
            </a:r>
            <a:r>
              <a:rPr lang="en-CA" sz="2000" dirty="0">
                <a:solidFill>
                  <a:srgbClr val="0070C0"/>
                </a:solidFill>
              </a:rPr>
              <a:t>alarm</a:t>
            </a:r>
            <a:r>
              <a:rPr lang="en-CA" sz="2000" dirty="0">
                <a:solidFill>
                  <a:schemeClr val="bg1"/>
                </a:solidFill>
              </a:rPr>
              <a:t>, </a:t>
            </a:r>
            <a:r>
              <a:rPr lang="en-CA" sz="2000" dirty="0">
                <a:solidFill>
                  <a:srgbClr val="0070C0"/>
                </a:solidFill>
              </a:rPr>
              <a:t>resistance</a:t>
            </a:r>
            <a:r>
              <a:rPr lang="en-CA" sz="2000" dirty="0">
                <a:solidFill>
                  <a:schemeClr val="bg1"/>
                </a:solidFill>
              </a:rPr>
              <a:t>, and </a:t>
            </a:r>
            <a:r>
              <a:rPr lang="en-CA" sz="2000" dirty="0">
                <a:solidFill>
                  <a:srgbClr val="0070C0"/>
                </a:solidFill>
              </a:rPr>
              <a:t>exhaustion</a:t>
            </a:r>
            <a:r>
              <a:rPr lang="en-CA" sz="2000" dirty="0">
                <a:solidFill>
                  <a:schemeClr val="bg1"/>
                </a:solidFill>
              </a:rPr>
              <a:t>.  </a:t>
            </a:r>
            <a:endParaRPr lang="en-CA" sz="2000" dirty="0" smtClean="0">
              <a:solidFill>
                <a:schemeClr val="bg1"/>
              </a:solidFill>
            </a:endParaRPr>
          </a:p>
        </p:txBody>
      </p:sp>
      <p:sp>
        <p:nvSpPr>
          <p:cNvPr id="3" name="Title 2"/>
          <p:cNvSpPr>
            <a:spLocks noGrp="1"/>
          </p:cNvSpPr>
          <p:nvPr>
            <p:ph type="title"/>
          </p:nvPr>
        </p:nvSpPr>
        <p:spPr/>
        <p:txBody>
          <a:bodyPr/>
          <a:lstStyle/>
          <a:p>
            <a:r>
              <a:rPr lang="en-US" sz="3200" dirty="0" smtClean="0"/>
              <a:t>General Adaptation Syndrome</a:t>
            </a:r>
            <a:endParaRPr lang="en-CA" sz="3200"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1082308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3563715"/>
          </a:xfrm>
          <a:prstGeom prst="rect">
            <a:avLst/>
          </a:prstGeom>
          <a:noFill/>
        </p:spPr>
        <p:txBody>
          <a:bodyPr wrap="square" rtlCol="0">
            <a:spAutoFit/>
          </a:bodyPr>
          <a:lstStyle/>
          <a:p>
            <a:r>
              <a:rPr lang="en-CA" sz="2000" dirty="0">
                <a:solidFill>
                  <a:schemeClr val="bg1"/>
                </a:solidFill>
              </a:rPr>
              <a:t>The first stage, the </a:t>
            </a:r>
            <a:r>
              <a:rPr lang="en-CA" sz="2000" dirty="0">
                <a:solidFill>
                  <a:srgbClr val="0070C0"/>
                </a:solidFill>
              </a:rPr>
              <a:t>alarm</a:t>
            </a:r>
            <a:r>
              <a:rPr lang="en-CA" sz="2000" dirty="0">
                <a:solidFill>
                  <a:schemeClr val="bg1"/>
                </a:solidFill>
              </a:rPr>
              <a:t> reaction (or alarm stage), comprises two sub-stages: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the </a:t>
            </a:r>
            <a:r>
              <a:rPr lang="en-CA" sz="2000" dirty="0">
                <a:solidFill>
                  <a:srgbClr val="0070C0"/>
                </a:solidFill>
              </a:rPr>
              <a:t>shock phase</a:t>
            </a:r>
            <a:r>
              <a:rPr lang="en-CA" sz="2000" dirty="0">
                <a:solidFill>
                  <a:schemeClr val="bg1"/>
                </a:solidFill>
              </a:rPr>
              <a:t>, marked by a decrease in body temperature, blood pressure, and muscle tone and loss of fluid from body tissues;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and </a:t>
            </a:r>
            <a:r>
              <a:rPr lang="en-CA" sz="2000" dirty="0">
                <a:solidFill>
                  <a:schemeClr val="bg1"/>
                </a:solidFill>
              </a:rPr>
              <a:t>the </a:t>
            </a:r>
            <a:r>
              <a:rPr lang="en-CA" sz="2000" dirty="0" err="1">
                <a:solidFill>
                  <a:srgbClr val="0070C0"/>
                </a:solidFill>
              </a:rPr>
              <a:t>countershock</a:t>
            </a:r>
            <a:r>
              <a:rPr lang="en-CA" sz="2000" dirty="0">
                <a:solidFill>
                  <a:srgbClr val="0070C0"/>
                </a:solidFill>
              </a:rPr>
              <a:t> phase</a:t>
            </a:r>
            <a:r>
              <a:rPr lang="en-CA" sz="2000" dirty="0">
                <a:solidFill>
                  <a:schemeClr val="bg1"/>
                </a:solidFill>
              </a:rPr>
              <a:t>, during which the sympathetic nervous system is aroused and there is an increase in adrenocortical hormones, triggering a defensive reaction, such as the “fight-flight reaction</a:t>
            </a:r>
            <a:r>
              <a:rPr lang="en-CA" sz="2000" dirty="0" smtClean="0">
                <a:solidFill>
                  <a:schemeClr val="bg1"/>
                </a:solidFill>
              </a:rPr>
              <a:t>”.  </a:t>
            </a:r>
          </a:p>
          <a:p>
            <a:endParaRPr lang="en-CA" sz="2000" dirty="0">
              <a:solidFill>
                <a:schemeClr val="bg1"/>
              </a:solidFill>
            </a:endParaRPr>
          </a:p>
        </p:txBody>
      </p:sp>
      <p:sp>
        <p:nvSpPr>
          <p:cNvPr id="3" name="Title 2"/>
          <p:cNvSpPr>
            <a:spLocks noGrp="1"/>
          </p:cNvSpPr>
          <p:nvPr>
            <p:ph type="title"/>
          </p:nvPr>
        </p:nvSpPr>
        <p:spPr/>
        <p:txBody>
          <a:bodyPr/>
          <a:lstStyle/>
          <a:p>
            <a:r>
              <a:rPr lang="en-US" sz="3200" dirty="0" smtClean="0"/>
              <a:t>General Adaptation Syndrome – Alarm Stage</a:t>
            </a:r>
            <a:endParaRPr lang="en-CA" sz="3200"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116813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2694516"/>
          </a:xfrm>
          <a:prstGeom prst="rect">
            <a:avLst/>
          </a:prstGeom>
          <a:noFill/>
        </p:spPr>
        <p:txBody>
          <a:bodyPr wrap="square" rtlCol="0">
            <a:spAutoFit/>
          </a:bodyPr>
          <a:lstStyle/>
          <a:p>
            <a:r>
              <a:rPr lang="en-CA" sz="2000" dirty="0">
                <a:solidFill>
                  <a:schemeClr val="bg1"/>
                </a:solidFill>
              </a:rPr>
              <a:t>The </a:t>
            </a:r>
            <a:r>
              <a:rPr lang="en-CA" sz="2000" dirty="0">
                <a:solidFill>
                  <a:srgbClr val="0070C0"/>
                </a:solidFill>
              </a:rPr>
              <a:t>resistance</a:t>
            </a:r>
            <a:r>
              <a:rPr lang="en-CA" sz="2000" dirty="0">
                <a:solidFill>
                  <a:schemeClr val="bg1"/>
                </a:solidFill>
              </a:rPr>
              <a:t> stage (or adaptation stage) consists of stabilization at the increased physiological levels.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High </a:t>
            </a:r>
            <a:r>
              <a:rPr lang="en-CA" sz="2000" dirty="0">
                <a:solidFill>
                  <a:schemeClr val="bg1"/>
                </a:solidFill>
              </a:rPr>
              <a:t>blood pressure can develop into hypertension, with risk of cardiovascular disturbance.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Resources </a:t>
            </a:r>
            <a:r>
              <a:rPr lang="en-CA" sz="2000" dirty="0">
                <a:solidFill>
                  <a:schemeClr val="bg1"/>
                </a:solidFill>
              </a:rPr>
              <a:t>may be depleted, and permanent organ changes produced.  </a:t>
            </a:r>
            <a:endParaRPr lang="en-CA" sz="2000" dirty="0" smtClean="0">
              <a:solidFill>
                <a:schemeClr val="bg1"/>
              </a:solidFill>
            </a:endParaRPr>
          </a:p>
          <a:p>
            <a:endParaRPr lang="en-CA" sz="2000" dirty="0">
              <a:solidFill>
                <a:schemeClr val="bg1"/>
              </a:solidFill>
            </a:endParaRPr>
          </a:p>
        </p:txBody>
      </p:sp>
      <p:sp>
        <p:nvSpPr>
          <p:cNvPr id="3" name="Title 2"/>
          <p:cNvSpPr>
            <a:spLocks noGrp="1"/>
          </p:cNvSpPr>
          <p:nvPr>
            <p:ph type="title"/>
          </p:nvPr>
        </p:nvSpPr>
        <p:spPr/>
        <p:txBody>
          <a:bodyPr/>
          <a:lstStyle/>
          <a:p>
            <a:r>
              <a:rPr lang="en-US" sz="3200" dirty="0" smtClean="0"/>
              <a:t>General Adaptation Syndrome – Adaptation Stage</a:t>
            </a:r>
            <a:endParaRPr lang="en-CA" sz="3200"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37830273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2404783"/>
          </a:xfrm>
          <a:prstGeom prst="rect">
            <a:avLst/>
          </a:prstGeom>
          <a:noFill/>
        </p:spPr>
        <p:txBody>
          <a:bodyPr wrap="square" rtlCol="0">
            <a:spAutoFit/>
          </a:bodyPr>
          <a:lstStyle/>
          <a:p>
            <a:r>
              <a:rPr lang="en-CA" sz="2000" dirty="0">
                <a:solidFill>
                  <a:schemeClr val="bg1"/>
                </a:solidFill>
              </a:rPr>
              <a:t>The </a:t>
            </a:r>
            <a:r>
              <a:rPr lang="en-CA" sz="2000" dirty="0">
                <a:solidFill>
                  <a:srgbClr val="0070C0"/>
                </a:solidFill>
              </a:rPr>
              <a:t>exhaustion</a:t>
            </a:r>
            <a:r>
              <a:rPr lang="en-CA" sz="2000" dirty="0">
                <a:solidFill>
                  <a:schemeClr val="bg1"/>
                </a:solidFill>
              </a:rPr>
              <a:t> stage is characterized by breaking down of acquired adaptations to a prolonged stressful situation; </a:t>
            </a:r>
            <a:endParaRPr lang="en-CA" sz="2000" dirty="0" smtClean="0">
              <a:solidFill>
                <a:schemeClr val="bg1"/>
              </a:solidFill>
            </a:endParaRPr>
          </a:p>
          <a:p>
            <a:endParaRPr lang="en-CA" sz="2000" dirty="0">
              <a:solidFill>
                <a:schemeClr val="bg1"/>
              </a:solidFill>
            </a:endParaRPr>
          </a:p>
          <a:p>
            <a:r>
              <a:rPr lang="en-CA" sz="2000" dirty="0">
                <a:solidFill>
                  <a:schemeClr val="bg1"/>
                </a:solidFill>
              </a:rPr>
              <a:t>i</a:t>
            </a:r>
            <a:r>
              <a:rPr lang="en-CA" sz="2000" dirty="0" smtClean="0">
                <a:solidFill>
                  <a:schemeClr val="bg1"/>
                </a:solidFill>
              </a:rPr>
              <a:t>t </a:t>
            </a:r>
            <a:r>
              <a:rPr lang="en-CA" sz="2000" dirty="0">
                <a:solidFill>
                  <a:schemeClr val="bg1"/>
                </a:solidFill>
              </a:rPr>
              <a:t>is evidenced by sleep disturbances, irritability, sever loss of concentration, restlessness, trembling that disturbs motor coordination, fatigue, jumpiness, low startle threshold, vulnerability to anxiety attacks, depressed mood, and crying spells</a:t>
            </a:r>
            <a:r>
              <a:rPr lang="en-CA" sz="2000" dirty="0" smtClean="0">
                <a:solidFill>
                  <a:schemeClr val="bg1"/>
                </a:solidFill>
              </a:rPr>
              <a:t>.</a:t>
            </a:r>
            <a:endParaRPr lang="en-CA" sz="2000" dirty="0">
              <a:solidFill>
                <a:schemeClr val="bg1"/>
              </a:solidFill>
            </a:endParaRPr>
          </a:p>
        </p:txBody>
      </p:sp>
      <p:sp>
        <p:nvSpPr>
          <p:cNvPr id="3" name="Title 2"/>
          <p:cNvSpPr>
            <a:spLocks noGrp="1"/>
          </p:cNvSpPr>
          <p:nvPr>
            <p:ph type="title"/>
          </p:nvPr>
        </p:nvSpPr>
        <p:spPr/>
        <p:txBody>
          <a:bodyPr/>
          <a:lstStyle/>
          <a:p>
            <a:r>
              <a:rPr lang="en-US" sz="3200" dirty="0" smtClean="0"/>
              <a:t>General Adaptation Syndrome – Exhaustion Stage</a:t>
            </a:r>
            <a:endParaRPr lang="en-CA" sz="3200"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2854248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General Adaptation Syndrome - Illustration</a:t>
            </a:r>
            <a:endParaRPr lang="en-CA" sz="3200"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pic>
        <p:nvPicPr>
          <p:cNvPr id="18" name="Picture 17"/>
          <p:cNvPicPr/>
          <p:nvPr/>
        </p:nvPicPr>
        <p:blipFill>
          <a:blip r:embed="rId2">
            <a:extLst>
              <a:ext uri="{28A0092B-C50C-407E-A947-70E740481C1C}">
                <a14:useLocalDpi xmlns:a14="http://schemas.microsoft.com/office/drawing/2010/main" val="0"/>
              </a:ext>
            </a:extLst>
          </a:blip>
          <a:stretch>
            <a:fillRect/>
          </a:stretch>
        </p:blipFill>
        <p:spPr>
          <a:xfrm>
            <a:off x="2720009" y="1490134"/>
            <a:ext cx="6751983" cy="4948812"/>
          </a:xfrm>
          <a:prstGeom prst="rect">
            <a:avLst/>
          </a:prstGeom>
          <a:ln w="12700">
            <a:solidFill>
              <a:schemeClr val="tx1"/>
            </a:solidFill>
          </a:ln>
        </p:spPr>
      </p:pic>
    </p:spTree>
    <p:extLst>
      <p:ext uri="{BB962C8B-B14F-4D97-AF65-F5344CB8AC3E}">
        <p14:creationId xmlns:p14="http://schemas.microsoft.com/office/powerpoint/2010/main" val="3524840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4914750" y="2261055"/>
            <a:ext cx="2362500" cy="720000"/>
          </a:xfrm>
          <a:custGeom>
            <a:avLst/>
            <a:gdLst>
              <a:gd name="connsiteX0" fmla="*/ 0 w 2362500"/>
              <a:gd name="connsiteY0" fmla="*/ 0 h 720000"/>
              <a:gd name="connsiteX1" fmla="*/ 2362500 w 2362500"/>
              <a:gd name="connsiteY1" fmla="*/ 0 h 720000"/>
              <a:gd name="connsiteX2" fmla="*/ 2362500 w 2362500"/>
              <a:gd name="connsiteY2" fmla="*/ 720000 h 720000"/>
              <a:gd name="connsiteX3" fmla="*/ 0 w 2362500"/>
              <a:gd name="connsiteY3" fmla="*/ 720000 h 720000"/>
              <a:gd name="connsiteX4" fmla="*/ 0 w 23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500" h="720000">
                <a:moveTo>
                  <a:pt x="0" y="0"/>
                </a:moveTo>
                <a:lnTo>
                  <a:pt x="2362500" y="0"/>
                </a:lnTo>
                <a:lnTo>
                  <a:pt x="23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1333500">
              <a:lnSpc>
                <a:spcPct val="100000"/>
              </a:lnSpc>
              <a:spcBef>
                <a:spcPct val="0"/>
              </a:spcBef>
              <a:spcAft>
                <a:spcPct val="35000"/>
              </a:spcAft>
              <a:defRPr cap="all"/>
            </a:pPr>
            <a:r>
              <a:rPr lang="en-US" sz="2400" kern="1200" dirty="0" smtClean="0"/>
              <a:t>Content</a:t>
            </a:r>
            <a:endParaRPr lang="en-US" sz="2400" kern="1200" dirty="0"/>
          </a:p>
        </p:txBody>
      </p:sp>
      <p:grpSp>
        <p:nvGrpSpPr>
          <p:cNvPr id="13" name="Group 12"/>
          <p:cNvGrpSpPr>
            <a:grpSpLocks noChangeAspect="1"/>
          </p:cNvGrpSpPr>
          <p:nvPr/>
        </p:nvGrpSpPr>
        <p:grpSpPr>
          <a:xfrm>
            <a:off x="5428174" y="1310952"/>
            <a:ext cx="1335653" cy="886529"/>
            <a:chOff x="3622424" y="1628539"/>
            <a:chExt cx="2171213" cy="1441125"/>
          </a:xfrm>
        </p:grpSpPr>
        <p:sp>
          <p:nvSpPr>
            <p:cNvPr id="4" name="Rectangular Callout 3"/>
            <p:cNvSpPr/>
            <p:nvPr/>
          </p:nvSpPr>
          <p:spPr>
            <a:xfrm>
              <a:off x="3622424" y="1628539"/>
              <a:ext cx="2171213" cy="1441125"/>
            </a:xfrm>
            <a:prstGeom prst="wedgeRectCallout">
              <a:avLst/>
            </a:prstGeom>
          </p:spPr>
          <p:style>
            <a:lnRef idx="0">
              <a:schemeClr val="lt1">
                <a:alpha val="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12" name="Rectangle 11" descr="Light Bulb and Gear"/>
            <p:cNvSpPr/>
            <p:nvPr/>
          </p:nvSpPr>
          <p:spPr>
            <a:xfrm>
              <a:off x="4387990" y="2029061"/>
              <a:ext cx="640080" cy="640080"/>
            </a:xfrm>
            <a:prstGeom prst="rect">
              <a:avLst/>
            </a:prstGeom>
            <a:blipFill>
              <a:blip r:embed="rId2">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xmlns:lc="http://schemas.openxmlformats.org/drawingml/2006/lockedCanvas"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6" name="Title 1">
            <a:extLst>
              <a:ext uri="{FF2B5EF4-FFF2-40B4-BE49-F238E27FC236}">
                <a16:creationId xmlns:a16="http://schemas.microsoft.com/office/drawing/2014/main" id="{23F6D5E8-15CF-4755-910B-1B5A1E777357}"/>
              </a:ext>
            </a:extLst>
          </p:cNvPr>
          <p:cNvSpPr>
            <a:spLocks noGrp="1"/>
          </p:cNvSpPr>
          <p:nvPr>
            <p:ph type="title"/>
          </p:nvPr>
        </p:nvSpPr>
        <p:spPr>
          <a:xfrm>
            <a:off x="0" y="-58189"/>
            <a:ext cx="12192000" cy="945567"/>
          </a:xfrm>
        </p:spPr>
        <p:txBody>
          <a:bodyPr>
            <a:normAutofit/>
          </a:bodyPr>
          <a:lstStyle/>
          <a:p>
            <a:pPr algn="ctr"/>
            <a:r>
              <a:rPr lang="en-US" dirty="0" smtClean="0"/>
              <a:t>Stress</a:t>
            </a:r>
            <a:endParaRPr lang="en-US" dirty="0"/>
          </a:p>
        </p:txBody>
      </p:sp>
      <p:sp>
        <p:nvSpPr>
          <p:cNvPr id="15" name="TextBox 14"/>
          <p:cNvSpPr txBox="1">
            <a:spLocks noChangeAspect="1"/>
          </p:cNvSpPr>
          <p:nvPr/>
        </p:nvSpPr>
        <p:spPr>
          <a:xfrm>
            <a:off x="1481668" y="2974127"/>
            <a:ext cx="4394336" cy="3724096"/>
          </a:xfrm>
          <a:prstGeom prst="rect">
            <a:avLst/>
          </a:prstGeom>
          <a:noFill/>
        </p:spPr>
        <p:txBody>
          <a:bodyPr wrap="square" rtlCol="0">
            <a:spAutoFit/>
          </a:bodyPr>
          <a:lstStyle/>
          <a:p>
            <a:r>
              <a:rPr lang="en-CA" dirty="0" smtClean="0">
                <a:solidFill>
                  <a:schemeClr val="bg1"/>
                </a:solidFill>
              </a:rPr>
              <a:t>Two </a:t>
            </a:r>
            <a:r>
              <a:rPr lang="en-CA" dirty="0" smtClean="0">
                <a:solidFill>
                  <a:schemeClr val="bg1"/>
                </a:solidFill>
              </a:rPr>
              <a:t>Types of Stress</a:t>
            </a:r>
          </a:p>
          <a:p>
            <a:r>
              <a:rPr lang="en-US" dirty="0" smtClean="0">
                <a:solidFill>
                  <a:schemeClr val="bg1"/>
                </a:solidFill>
              </a:rPr>
              <a:t>	Stress</a:t>
            </a:r>
          </a:p>
          <a:p>
            <a:r>
              <a:rPr lang="en-US" dirty="0">
                <a:solidFill>
                  <a:schemeClr val="bg1"/>
                </a:solidFill>
              </a:rPr>
              <a:t>	</a:t>
            </a:r>
            <a:r>
              <a:rPr lang="en-US" dirty="0" smtClean="0">
                <a:solidFill>
                  <a:schemeClr val="bg1"/>
                </a:solidFill>
              </a:rPr>
              <a:t>Eustress</a:t>
            </a:r>
          </a:p>
          <a:p>
            <a:r>
              <a:rPr lang="en-US" dirty="0">
                <a:solidFill>
                  <a:schemeClr val="bg1"/>
                </a:solidFill>
              </a:rPr>
              <a:t>	</a:t>
            </a:r>
            <a:r>
              <a:rPr lang="en-US" dirty="0" smtClean="0">
                <a:solidFill>
                  <a:schemeClr val="bg1"/>
                </a:solidFill>
              </a:rPr>
              <a:t>Distress</a:t>
            </a:r>
          </a:p>
          <a:p>
            <a:endParaRPr lang="en-US" dirty="0" smtClean="0">
              <a:solidFill>
                <a:schemeClr val="bg1"/>
              </a:solidFill>
            </a:endParaRPr>
          </a:p>
          <a:p>
            <a:r>
              <a:rPr lang="en-US" dirty="0" smtClean="0">
                <a:solidFill>
                  <a:schemeClr val="bg1"/>
                </a:solidFill>
              </a:rPr>
              <a:t>General Adaptation Syndrome (GAS)</a:t>
            </a:r>
          </a:p>
          <a:p>
            <a:r>
              <a:rPr lang="en-US" dirty="0">
                <a:solidFill>
                  <a:schemeClr val="bg1"/>
                </a:solidFill>
              </a:rPr>
              <a:t>	</a:t>
            </a:r>
            <a:r>
              <a:rPr lang="en-US" dirty="0" smtClean="0">
                <a:solidFill>
                  <a:schemeClr val="bg1"/>
                </a:solidFill>
              </a:rPr>
              <a:t>Alarm stage</a:t>
            </a:r>
          </a:p>
          <a:p>
            <a:r>
              <a:rPr lang="en-US" dirty="0">
                <a:solidFill>
                  <a:schemeClr val="bg1"/>
                </a:solidFill>
              </a:rPr>
              <a:t>	</a:t>
            </a:r>
            <a:r>
              <a:rPr lang="en-US" dirty="0" smtClean="0">
                <a:solidFill>
                  <a:schemeClr val="bg1"/>
                </a:solidFill>
              </a:rPr>
              <a:t>Adaptation stage</a:t>
            </a:r>
          </a:p>
          <a:p>
            <a:r>
              <a:rPr lang="en-US" dirty="0">
                <a:solidFill>
                  <a:schemeClr val="bg1"/>
                </a:solidFill>
              </a:rPr>
              <a:t>	</a:t>
            </a:r>
            <a:r>
              <a:rPr lang="en-US" dirty="0" smtClean="0">
                <a:solidFill>
                  <a:schemeClr val="bg1"/>
                </a:solidFill>
              </a:rPr>
              <a:t>Exhaustion stage</a:t>
            </a:r>
          </a:p>
          <a:p>
            <a:endParaRPr lang="en-US" dirty="0">
              <a:solidFill>
                <a:schemeClr val="bg1"/>
              </a:solidFill>
            </a:endParaRPr>
          </a:p>
          <a:p>
            <a:r>
              <a:rPr lang="en-US" dirty="0" smtClean="0">
                <a:solidFill>
                  <a:schemeClr val="bg1"/>
                </a:solidFill>
              </a:rPr>
              <a:t>Fight/Flight 	</a:t>
            </a:r>
            <a:endParaRPr lang="en-US" dirty="0">
              <a:solidFill>
                <a:schemeClr val="bg1"/>
              </a:solidFill>
            </a:endParaRPr>
          </a:p>
          <a:p>
            <a:r>
              <a:rPr lang="en-US" dirty="0" smtClean="0">
                <a:solidFill>
                  <a:schemeClr val="bg1"/>
                </a:solidFill>
              </a:rPr>
              <a:t>	</a:t>
            </a:r>
            <a:r>
              <a:rPr lang="en-US" dirty="0">
                <a:solidFill>
                  <a:schemeClr val="bg1"/>
                </a:solidFill>
              </a:rPr>
              <a:t>	</a:t>
            </a:r>
            <a:r>
              <a:rPr lang="en-US" dirty="0" smtClean="0">
                <a:solidFill>
                  <a:schemeClr val="bg1"/>
                </a:solidFill>
              </a:rPr>
              <a:t>	</a:t>
            </a:r>
            <a:endParaRPr lang="en-CA" dirty="0" smtClean="0">
              <a:solidFill>
                <a:schemeClr val="bg1"/>
              </a:solidFill>
            </a:endParaRPr>
          </a:p>
          <a:p>
            <a:endParaRPr lang="en-CA" sz="2000" dirty="0" smtClean="0">
              <a:solidFill>
                <a:schemeClr val="bg1"/>
              </a:solidFill>
            </a:endParaRPr>
          </a:p>
        </p:txBody>
      </p:sp>
      <p:sp>
        <p:nvSpPr>
          <p:cNvPr id="8" name="TextBox 7"/>
          <p:cNvSpPr txBox="1">
            <a:spLocks noChangeAspect="1"/>
          </p:cNvSpPr>
          <p:nvPr/>
        </p:nvSpPr>
        <p:spPr>
          <a:xfrm>
            <a:off x="7020075" y="2974127"/>
            <a:ext cx="3237494" cy="2308324"/>
          </a:xfrm>
          <a:prstGeom prst="rect">
            <a:avLst/>
          </a:prstGeom>
          <a:noFill/>
        </p:spPr>
        <p:txBody>
          <a:bodyPr wrap="square" rtlCol="0">
            <a:spAutoFit/>
          </a:bodyPr>
          <a:lstStyle/>
          <a:p>
            <a:r>
              <a:rPr lang="en-US" dirty="0" smtClean="0">
                <a:solidFill>
                  <a:schemeClr val="bg1"/>
                </a:solidFill>
              </a:rPr>
              <a:t>Three Categories of Stress</a:t>
            </a:r>
          </a:p>
          <a:p>
            <a:r>
              <a:rPr lang="en-US" dirty="0">
                <a:solidFill>
                  <a:schemeClr val="bg1"/>
                </a:solidFill>
              </a:rPr>
              <a:t>	</a:t>
            </a:r>
            <a:r>
              <a:rPr lang="en-US" dirty="0" smtClean="0">
                <a:solidFill>
                  <a:schemeClr val="bg1"/>
                </a:solidFill>
              </a:rPr>
              <a:t>Acute</a:t>
            </a:r>
          </a:p>
          <a:p>
            <a:r>
              <a:rPr lang="en-US" dirty="0">
                <a:solidFill>
                  <a:schemeClr val="bg1"/>
                </a:solidFill>
              </a:rPr>
              <a:t>	</a:t>
            </a:r>
            <a:r>
              <a:rPr lang="en-US" dirty="0" smtClean="0">
                <a:solidFill>
                  <a:schemeClr val="bg1"/>
                </a:solidFill>
              </a:rPr>
              <a:t>Episodic</a:t>
            </a:r>
          </a:p>
          <a:p>
            <a:r>
              <a:rPr lang="en-US" dirty="0">
                <a:solidFill>
                  <a:schemeClr val="bg1"/>
                </a:solidFill>
              </a:rPr>
              <a:t>	</a:t>
            </a:r>
            <a:r>
              <a:rPr lang="en-US" dirty="0" smtClean="0">
                <a:solidFill>
                  <a:schemeClr val="bg1"/>
                </a:solidFill>
              </a:rPr>
              <a:t>Chronic</a:t>
            </a:r>
            <a:endParaRPr lang="en-US" dirty="0">
              <a:solidFill>
                <a:schemeClr val="bg1"/>
              </a:solidFill>
            </a:endParaRPr>
          </a:p>
          <a:p>
            <a:endParaRPr lang="en-US" dirty="0" smtClean="0">
              <a:solidFill>
                <a:schemeClr val="bg1"/>
              </a:solidFill>
            </a:endParaRPr>
          </a:p>
          <a:p>
            <a:r>
              <a:rPr lang="en-US" dirty="0" smtClean="0">
                <a:solidFill>
                  <a:schemeClr val="bg1"/>
                </a:solidFill>
              </a:rPr>
              <a:t>Major Causes of Stress</a:t>
            </a:r>
            <a:endParaRPr lang="en-US" dirty="0">
              <a:solidFill>
                <a:schemeClr val="bg1"/>
              </a:solidFill>
            </a:endParaRPr>
          </a:p>
          <a:p>
            <a:endParaRPr lang="en-US" dirty="0">
              <a:solidFill>
                <a:schemeClr val="bg1"/>
              </a:solidFill>
            </a:endParaRPr>
          </a:p>
          <a:p>
            <a:r>
              <a:rPr lang="en-US" dirty="0">
                <a:solidFill>
                  <a:schemeClr val="bg1"/>
                </a:solidFill>
              </a:rPr>
              <a:t>Strategies to </a:t>
            </a:r>
            <a:r>
              <a:rPr lang="en-US" dirty="0" smtClean="0">
                <a:solidFill>
                  <a:schemeClr val="bg1"/>
                </a:solidFill>
              </a:rPr>
              <a:t>Manage Stress</a:t>
            </a:r>
            <a:endParaRPr lang="en-CA" sz="2000" dirty="0" smtClean="0">
              <a:solidFill>
                <a:schemeClr val="bg1"/>
              </a:solidFill>
            </a:endParaRPr>
          </a:p>
        </p:txBody>
      </p:sp>
    </p:spTree>
    <p:extLst>
      <p:ext uri="{BB962C8B-B14F-4D97-AF65-F5344CB8AC3E}">
        <p14:creationId xmlns:p14="http://schemas.microsoft.com/office/powerpoint/2010/main" val="318046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p:nvPr/>
        </p:nvPicPr>
        <p:blipFill>
          <a:blip r:embed="rId2">
            <a:extLst>
              <a:ext uri="{28A0092B-C50C-407E-A947-70E740481C1C}">
                <a14:useLocalDpi xmlns:a14="http://schemas.microsoft.com/office/drawing/2010/main" val="0"/>
              </a:ext>
            </a:extLst>
          </a:blip>
          <a:stretch>
            <a:fillRect/>
          </a:stretch>
        </p:blipFill>
        <p:spPr>
          <a:xfrm>
            <a:off x="617747" y="1583059"/>
            <a:ext cx="4521835" cy="2734310"/>
          </a:xfrm>
          <a:prstGeom prst="rect">
            <a:avLst/>
          </a:prstGeom>
          <a:ln w="25400">
            <a:solidFill>
              <a:schemeClr val="tx1"/>
            </a:solidFill>
          </a:ln>
        </p:spPr>
      </p:pic>
      <p:sp>
        <p:nvSpPr>
          <p:cNvPr id="4" name="Rectangle 3"/>
          <p:cNvSpPr/>
          <p:nvPr/>
        </p:nvSpPr>
        <p:spPr>
          <a:xfrm>
            <a:off x="5658790" y="1519053"/>
            <a:ext cx="4374128" cy="2862322"/>
          </a:xfrm>
          <a:prstGeom prst="rect">
            <a:avLst/>
          </a:prstGeom>
        </p:spPr>
        <p:txBody>
          <a:bodyPr wrap="square">
            <a:spAutoFit/>
          </a:bodyPr>
          <a:lstStyle/>
          <a:p>
            <a:pPr algn="ctr"/>
            <a:r>
              <a:rPr lang="en-US" dirty="0">
                <a:solidFill>
                  <a:schemeClr val="bg1"/>
                </a:solidFill>
              </a:rPr>
              <a:t>Doctor </a:t>
            </a:r>
            <a:r>
              <a:rPr lang="en-US" dirty="0" smtClean="0">
                <a:solidFill>
                  <a:schemeClr val="bg1"/>
                </a:solidFill>
              </a:rPr>
              <a:t>Who</a:t>
            </a:r>
          </a:p>
          <a:p>
            <a:pPr algn="ctr"/>
            <a:endParaRPr lang="en-US" dirty="0">
              <a:solidFill>
                <a:schemeClr val="bg1"/>
              </a:solidFill>
            </a:endParaRPr>
          </a:p>
          <a:p>
            <a:pPr algn="ctr"/>
            <a:r>
              <a:rPr lang="en-CA" sz="1600" dirty="0">
                <a:solidFill>
                  <a:schemeClr val="bg1"/>
                </a:solidFill>
              </a:rPr>
              <a:t>Season 05 Episode </a:t>
            </a:r>
            <a:r>
              <a:rPr lang="en-CA" sz="1600" dirty="0" smtClean="0">
                <a:solidFill>
                  <a:schemeClr val="bg1"/>
                </a:solidFill>
              </a:rPr>
              <a:t>10</a:t>
            </a:r>
          </a:p>
          <a:p>
            <a:pPr algn="ctr"/>
            <a:r>
              <a:rPr lang="en-CA" sz="800" dirty="0" smtClean="0">
                <a:solidFill>
                  <a:schemeClr val="bg1"/>
                </a:solidFill>
              </a:rPr>
              <a:t> </a:t>
            </a:r>
          </a:p>
          <a:p>
            <a:pPr algn="ctr"/>
            <a:r>
              <a:rPr lang="en-CA" sz="1600" dirty="0" smtClean="0">
                <a:solidFill>
                  <a:schemeClr val="bg1"/>
                </a:solidFill>
              </a:rPr>
              <a:t>“</a:t>
            </a:r>
            <a:r>
              <a:rPr lang="en-CA" sz="1600" dirty="0">
                <a:solidFill>
                  <a:schemeClr val="bg1"/>
                </a:solidFill>
              </a:rPr>
              <a:t>Vincent and the Doctor</a:t>
            </a:r>
            <a:r>
              <a:rPr lang="en-CA" sz="1600" dirty="0" smtClean="0">
                <a:solidFill>
                  <a:schemeClr val="bg1"/>
                </a:solidFill>
              </a:rPr>
              <a:t>”</a:t>
            </a:r>
          </a:p>
          <a:p>
            <a:pPr algn="ctr"/>
            <a:r>
              <a:rPr lang="en-CA" sz="1600" dirty="0" smtClean="0">
                <a:solidFill>
                  <a:schemeClr val="bg1"/>
                </a:solidFill>
              </a:rPr>
              <a:t>(</a:t>
            </a:r>
            <a:r>
              <a:rPr lang="en-CA" sz="1600" dirty="0">
                <a:solidFill>
                  <a:schemeClr val="bg1"/>
                </a:solidFill>
              </a:rPr>
              <a:t>46 mins)</a:t>
            </a:r>
            <a:endParaRPr lang="en-US" sz="1600" dirty="0">
              <a:solidFill>
                <a:schemeClr val="bg1"/>
              </a:solidFill>
            </a:endParaRPr>
          </a:p>
          <a:p>
            <a:r>
              <a:rPr lang="en-CA" sz="2400" cap="small" dirty="0">
                <a:latin typeface="Calibri" panose="020F0502020204030204" pitchFamily="34" charset="0"/>
                <a:ea typeface="Calibri" panose="020F0502020204030204" pitchFamily="34" charset="0"/>
                <a:cs typeface="Times New Roman" panose="02020603050405020304" pitchFamily="18" charset="0"/>
              </a:rPr>
              <a:t> </a:t>
            </a:r>
            <a:endParaRPr lang="en-US" sz="1600" dirty="0">
              <a:solidFill>
                <a:schemeClr val="bg1"/>
              </a:solidFill>
            </a:endParaRPr>
          </a:p>
          <a:p>
            <a:pPr algn="ctr"/>
            <a:r>
              <a:rPr lang="en-CA" sz="1600" dirty="0">
                <a:solidFill>
                  <a:schemeClr val="bg1"/>
                </a:solidFill>
              </a:rPr>
              <a:t>The Doctor and Amy travel back in time to meet Vincent Van Gogh and face an invisible monster that only the painter can see.</a:t>
            </a:r>
            <a:endParaRPr lang="en-US" sz="1600" dirty="0">
              <a:solidFill>
                <a:schemeClr val="bg1"/>
              </a:solidFill>
            </a:endParaRPr>
          </a:p>
        </p:txBody>
      </p:sp>
      <p:grpSp>
        <p:nvGrpSpPr>
          <p:cNvPr id="19" name="Group 18"/>
          <p:cNvGrpSpPr/>
          <p:nvPr/>
        </p:nvGrpSpPr>
        <p:grpSpPr>
          <a:xfrm>
            <a:off x="10217879" y="104424"/>
            <a:ext cx="855886" cy="838565"/>
            <a:chOff x="2151261" y="3476248"/>
            <a:chExt cx="855886" cy="838565"/>
          </a:xfrm>
        </p:grpSpPr>
        <p:sp>
          <p:nvSpPr>
            <p:cNvPr id="21" name="Oval 20"/>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5" name="Group 24"/>
          <p:cNvGrpSpPr/>
          <p:nvPr/>
        </p:nvGrpSpPr>
        <p:grpSpPr>
          <a:xfrm>
            <a:off x="3912508" y="4787964"/>
            <a:ext cx="4366984" cy="1751534"/>
            <a:chOff x="572807" y="2936354"/>
            <a:chExt cx="4366984" cy="1751534"/>
          </a:xfrm>
        </p:grpSpPr>
        <p:sp>
          <p:nvSpPr>
            <p:cNvPr id="26" name="Oval 25"/>
            <p:cNvSpPr/>
            <p:nvPr/>
          </p:nvSpPr>
          <p:spPr>
            <a:xfrm>
              <a:off x="782604" y="293635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28" name="Oval 27"/>
            <p:cNvSpPr/>
            <p:nvPr/>
          </p:nvSpPr>
          <p:spPr>
            <a:xfrm>
              <a:off x="2243790" y="2969364"/>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704976" y="2971327"/>
              <a:ext cx="1025019" cy="1025019"/>
            </a:xfrm>
            <a:prstGeom prst="ellipse">
              <a:avLst/>
            </a:prstGeom>
            <a:blipFill>
              <a:blip r:embed="rId5"/>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31" name="TextBox 30"/>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sp>
        <p:nvSpPr>
          <p:cNvPr id="32" name="Title 2"/>
          <p:cNvSpPr>
            <a:spLocks noGrp="1"/>
          </p:cNvSpPr>
          <p:nvPr>
            <p:ph type="title"/>
          </p:nvPr>
        </p:nvSpPr>
        <p:spPr>
          <a:xfrm>
            <a:off x="810001" y="215285"/>
            <a:ext cx="10571998" cy="710559"/>
          </a:xfrm>
        </p:spPr>
        <p:txBody>
          <a:bodyPr/>
          <a:lstStyle/>
          <a:p>
            <a:r>
              <a:rPr lang="en-US" sz="3200" dirty="0" smtClean="0"/>
              <a:t>General Adaptation Syndrome </a:t>
            </a:r>
            <a:r>
              <a:rPr lang="en-US" sz="3200" dirty="0" smtClean="0"/>
              <a:t>example</a:t>
            </a:r>
            <a:endParaRPr lang="en-CA" sz="3200" dirty="0"/>
          </a:p>
        </p:txBody>
      </p:sp>
    </p:spTree>
    <p:extLst>
      <p:ext uri="{BB962C8B-B14F-4D97-AF65-F5344CB8AC3E}">
        <p14:creationId xmlns:p14="http://schemas.microsoft.com/office/powerpoint/2010/main" val="2185350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710053" y="2717110"/>
            <a:ext cx="4374128" cy="2554545"/>
          </a:xfrm>
          <a:prstGeom prst="rect">
            <a:avLst/>
          </a:prstGeom>
        </p:spPr>
        <p:txBody>
          <a:bodyPr wrap="square">
            <a:spAutoFit/>
          </a:bodyPr>
          <a:lstStyle/>
          <a:p>
            <a:pPr algn="ctr"/>
            <a:r>
              <a:rPr lang="en-US" sz="2000" dirty="0" smtClean="0">
                <a:solidFill>
                  <a:schemeClr val="bg1"/>
                </a:solidFill>
              </a:rPr>
              <a:t>Which characters demonstrated which stages of the General Adaptation Syndrome (alarm, adaptation, and exhaustion)?</a:t>
            </a:r>
          </a:p>
          <a:p>
            <a:pPr algn="ctr"/>
            <a:endParaRPr lang="en-US" sz="2000" dirty="0">
              <a:solidFill>
                <a:schemeClr val="bg1"/>
              </a:solidFill>
            </a:endParaRPr>
          </a:p>
          <a:p>
            <a:pPr algn="ctr"/>
            <a:r>
              <a:rPr lang="en-US" sz="2000" dirty="0" smtClean="0">
                <a:solidFill>
                  <a:schemeClr val="bg1"/>
                </a:solidFill>
              </a:rPr>
              <a:t>Explain.</a:t>
            </a: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p:txBody>
      </p:sp>
      <p:grpSp>
        <p:nvGrpSpPr>
          <p:cNvPr id="16" name="Group 15"/>
          <p:cNvGrpSpPr/>
          <p:nvPr/>
        </p:nvGrpSpPr>
        <p:grpSpPr>
          <a:xfrm>
            <a:off x="11231880" y="104424"/>
            <a:ext cx="843540" cy="838565"/>
            <a:chOff x="2003721" y="4482204"/>
            <a:chExt cx="843540" cy="838565"/>
          </a:xfrm>
        </p:grpSpPr>
        <p:sp>
          <p:nvSpPr>
            <p:cNvPr id="17" name="Oval 16"/>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9" name="Group 28"/>
          <p:cNvGrpSpPr/>
          <p:nvPr/>
        </p:nvGrpSpPr>
        <p:grpSpPr>
          <a:xfrm>
            <a:off x="10217879" y="104424"/>
            <a:ext cx="855886" cy="838565"/>
            <a:chOff x="2151261" y="3476248"/>
            <a:chExt cx="855886" cy="838565"/>
          </a:xfrm>
        </p:grpSpPr>
        <p:sp>
          <p:nvSpPr>
            <p:cNvPr id="30" name="Oval 29"/>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35" name="Group 34"/>
          <p:cNvGrpSpPr/>
          <p:nvPr/>
        </p:nvGrpSpPr>
        <p:grpSpPr>
          <a:xfrm>
            <a:off x="572807" y="2936354"/>
            <a:ext cx="4366984" cy="1751534"/>
            <a:chOff x="572807" y="2936354"/>
            <a:chExt cx="4366984" cy="1751534"/>
          </a:xfrm>
        </p:grpSpPr>
        <p:sp>
          <p:nvSpPr>
            <p:cNvPr id="36" name="Oval 35"/>
            <p:cNvSpPr/>
            <p:nvPr/>
          </p:nvSpPr>
          <p:spPr>
            <a:xfrm>
              <a:off x="782604" y="2936354"/>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38" name="Oval 37"/>
            <p:cNvSpPr/>
            <p:nvPr/>
          </p:nvSpPr>
          <p:spPr>
            <a:xfrm>
              <a:off x="2243790" y="296936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704976" y="2971327"/>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41" name="TextBox 40"/>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sp>
        <p:nvSpPr>
          <p:cNvPr id="42" name="Title 2"/>
          <p:cNvSpPr>
            <a:spLocks noGrp="1"/>
          </p:cNvSpPr>
          <p:nvPr>
            <p:ph type="title"/>
          </p:nvPr>
        </p:nvSpPr>
        <p:spPr>
          <a:xfrm>
            <a:off x="810001" y="215285"/>
            <a:ext cx="10571998" cy="710559"/>
          </a:xfrm>
        </p:spPr>
        <p:txBody>
          <a:bodyPr/>
          <a:lstStyle/>
          <a:p>
            <a:r>
              <a:rPr lang="en-US" dirty="0" smtClean="0"/>
              <a:t/>
            </a:r>
            <a:br>
              <a:rPr lang="en-US" dirty="0" smtClean="0"/>
            </a:br>
            <a:r>
              <a:rPr lang="en-US" dirty="0" smtClean="0"/>
              <a:t>General Adaptation Syndrome</a:t>
            </a:r>
            <a:endParaRPr lang="en-CA" dirty="0"/>
          </a:p>
        </p:txBody>
      </p:sp>
    </p:spTree>
    <p:extLst>
      <p:ext uri="{BB962C8B-B14F-4D97-AF65-F5344CB8AC3E}">
        <p14:creationId xmlns:p14="http://schemas.microsoft.com/office/powerpoint/2010/main" val="3243665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8637" y="3075057"/>
            <a:ext cx="5554726" cy="707886"/>
          </a:xfrm>
          <a:prstGeom prst="rect">
            <a:avLst/>
          </a:prstGeom>
        </p:spPr>
        <p:txBody>
          <a:bodyPr wrap="none">
            <a:spAutoFit/>
          </a:bodyPr>
          <a:lstStyle/>
          <a:p>
            <a:r>
              <a:rPr lang="en-US" sz="4000" dirty="0" smtClean="0">
                <a:solidFill>
                  <a:schemeClr val="bg1"/>
                </a:solidFill>
              </a:rPr>
              <a:t>Fight / Flight Reaction</a:t>
            </a:r>
            <a:endParaRPr lang="en-CA" dirty="0">
              <a:solidFill>
                <a:schemeClr val="bg1"/>
              </a:solidFill>
            </a:endParaRPr>
          </a:p>
        </p:txBody>
      </p:sp>
    </p:spTree>
    <p:extLst>
      <p:ext uri="{BB962C8B-B14F-4D97-AF65-F5344CB8AC3E}">
        <p14:creationId xmlns:p14="http://schemas.microsoft.com/office/powerpoint/2010/main" val="1848019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3273982"/>
          </a:xfrm>
          <a:prstGeom prst="rect">
            <a:avLst/>
          </a:prstGeom>
          <a:noFill/>
        </p:spPr>
        <p:txBody>
          <a:bodyPr wrap="square" rtlCol="0">
            <a:spAutoFit/>
          </a:bodyPr>
          <a:lstStyle/>
          <a:p>
            <a:r>
              <a:rPr lang="en-CA" sz="2000" dirty="0">
                <a:solidFill>
                  <a:schemeClr val="bg1"/>
                </a:solidFill>
              </a:rPr>
              <a:t>An </a:t>
            </a:r>
            <a:r>
              <a:rPr lang="en-CA" sz="2000" dirty="0">
                <a:solidFill>
                  <a:srgbClr val="FF0000"/>
                </a:solidFill>
              </a:rPr>
              <a:t>emotional </a:t>
            </a:r>
            <a:r>
              <a:rPr lang="en-CA" sz="2000" dirty="0">
                <a:solidFill>
                  <a:schemeClr val="bg1"/>
                </a:solidFill>
              </a:rPr>
              <a:t>and </a:t>
            </a:r>
            <a:r>
              <a:rPr lang="en-CA" sz="2000" dirty="0">
                <a:solidFill>
                  <a:srgbClr val="FF0000"/>
                </a:solidFill>
              </a:rPr>
              <a:t>visceral</a:t>
            </a:r>
            <a:r>
              <a:rPr lang="en-CA" sz="2000" dirty="0">
                <a:solidFill>
                  <a:schemeClr val="bg1"/>
                </a:solidFill>
              </a:rPr>
              <a:t> response to an emergency that is </a:t>
            </a:r>
            <a:r>
              <a:rPr lang="en-CA" sz="2000" dirty="0">
                <a:solidFill>
                  <a:srgbClr val="0070C0"/>
                </a:solidFill>
              </a:rPr>
              <a:t>designed to mobilize energy </a:t>
            </a:r>
            <a:r>
              <a:rPr lang="en-CA" sz="2000" dirty="0">
                <a:solidFill>
                  <a:schemeClr val="bg1"/>
                </a:solidFill>
              </a:rPr>
              <a:t>for attacking or avoiding the offending stimulus.  </a:t>
            </a:r>
          </a:p>
          <a:p>
            <a:endParaRPr lang="en-CA" sz="2000" dirty="0">
              <a:solidFill>
                <a:schemeClr val="bg1"/>
              </a:solidFill>
            </a:endParaRPr>
          </a:p>
          <a:p>
            <a:r>
              <a:rPr lang="en-CA" sz="2000" dirty="0">
                <a:solidFill>
                  <a:schemeClr val="bg1"/>
                </a:solidFill>
              </a:rPr>
              <a:t>It is characterized by a pattern of </a:t>
            </a:r>
            <a:r>
              <a:rPr lang="en-CA" sz="2000" dirty="0">
                <a:solidFill>
                  <a:srgbClr val="FF0000"/>
                </a:solidFill>
              </a:rPr>
              <a:t>physiological</a:t>
            </a:r>
            <a:r>
              <a:rPr lang="en-CA" sz="2000" dirty="0">
                <a:solidFill>
                  <a:schemeClr val="bg1"/>
                </a:solidFill>
              </a:rPr>
              <a:t> changes elicited by activity of the sympathetic nervous system in response to stress that leads to mobilization of energy for physical activity (e.g., attacking or avoiding the offending stimulus), either directly or by inhibiting physiological activity that does not contribute to energy mobilization.  </a:t>
            </a:r>
          </a:p>
          <a:p>
            <a:endParaRPr lang="en-CA" sz="2000" dirty="0">
              <a:solidFill>
                <a:schemeClr val="bg1"/>
              </a:solidFill>
            </a:endParaRPr>
          </a:p>
        </p:txBody>
      </p:sp>
      <p:sp>
        <p:nvSpPr>
          <p:cNvPr id="3" name="Title 2"/>
          <p:cNvSpPr>
            <a:spLocks noGrp="1"/>
          </p:cNvSpPr>
          <p:nvPr>
            <p:ph type="title"/>
          </p:nvPr>
        </p:nvSpPr>
        <p:spPr/>
        <p:txBody>
          <a:bodyPr/>
          <a:lstStyle/>
          <a:p>
            <a:r>
              <a:rPr lang="en-US" dirty="0" smtClean="0"/>
              <a:t>Fight / Flight Reaction</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288466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3578202"/>
          </a:xfrm>
          <a:prstGeom prst="rect">
            <a:avLst/>
          </a:prstGeom>
          <a:noFill/>
        </p:spPr>
        <p:txBody>
          <a:bodyPr wrap="square" rtlCol="0">
            <a:spAutoFit/>
          </a:bodyPr>
          <a:lstStyle/>
          <a:p>
            <a:r>
              <a:rPr lang="en-CA" sz="2000" dirty="0" smtClean="0">
                <a:solidFill>
                  <a:schemeClr val="bg1"/>
                </a:solidFill>
              </a:rPr>
              <a:t>Specific </a:t>
            </a:r>
            <a:r>
              <a:rPr lang="en-CA" sz="2000" dirty="0">
                <a:solidFill>
                  <a:srgbClr val="FF0000"/>
                </a:solidFill>
              </a:rPr>
              <a:t>sympathetic</a:t>
            </a:r>
            <a:r>
              <a:rPr lang="en-CA" sz="2000" dirty="0">
                <a:solidFill>
                  <a:schemeClr val="bg1"/>
                </a:solidFill>
              </a:rPr>
              <a:t> responses involved in the reaction </a:t>
            </a:r>
            <a:r>
              <a:rPr lang="en-CA" sz="2000" dirty="0" smtClean="0">
                <a:solidFill>
                  <a:schemeClr val="bg1"/>
                </a:solidFill>
              </a:rPr>
              <a:t>include:</a:t>
            </a:r>
          </a:p>
          <a:p>
            <a:endParaRPr lang="en-CA" sz="1050" dirty="0" smtClean="0">
              <a:solidFill>
                <a:schemeClr val="bg1"/>
              </a:solidFill>
            </a:endParaRPr>
          </a:p>
          <a:p>
            <a:r>
              <a:rPr lang="en-CA" sz="2000" dirty="0" smtClean="0">
                <a:solidFill>
                  <a:srgbClr val="0070C0"/>
                </a:solidFill>
              </a:rPr>
              <a:t>energy </a:t>
            </a:r>
            <a:r>
              <a:rPr lang="en-CA" sz="2000" dirty="0">
                <a:solidFill>
                  <a:srgbClr val="0070C0"/>
                </a:solidFill>
              </a:rPr>
              <a:t>supply </a:t>
            </a:r>
            <a:r>
              <a:rPr lang="en-CA" sz="2000" dirty="0">
                <a:solidFill>
                  <a:schemeClr val="bg1"/>
                </a:solidFill>
              </a:rPr>
              <a:t>to smooth muscles, metabolism, and thermoregulation; </a:t>
            </a:r>
            <a:endParaRPr lang="en-CA" sz="2000" dirty="0" smtClean="0">
              <a:solidFill>
                <a:schemeClr val="bg1"/>
              </a:solidFill>
            </a:endParaRPr>
          </a:p>
          <a:p>
            <a:endParaRPr lang="en-CA" sz="1050" dirty="0" smtClean="0">
              <a:solidFill>
                <a:schemeClr val="bg1"/>
              </a:solidFill>
            </a:endParaRPr>
          </a:p>
          <a:p>
            <a:r>
              <a:rPr lang="en-CA" sz="2000" dirty="0" smtClean="0">
                <a:solidFill>
                  <a:srgbClr val="0070C0"/>
                </a:solidFill>
              </a:rPr>
              <a:t>energy </a:t>
            </a:r>
            <a:r>
              <a:rPr lang="en-CA" sz="2000" dirty="0">
                <a:solidFill>
                  <a:srgbClr val="0070C0"/>
                </a:solidFill>
              </a:rPr>
              <a:t>conservation</a:t>
            </a:r>
            <a:r>
              <a:rPr lang="en-CA" sz="2000" dirty="0">
                <a:solidFill>
                  <a:schemeClr val="bg1"/>
                </a:solidFill>
              </a:rPr>
              <a:t>; </a:t>
            </a:r>
            <a:r>
              <a:rPr lang="en-CA" sz="2000" dirty="0" smtClean="0">
                <a:solidFill>
                  <a:schemeClr val="bg1"/>
                </a:solidFill>
              </a:rPr>
              <a:t>and increased </a:t>
            </a:r>
            <a:r>
              <a:rPr lang="en-CA" sz="2000" dirty="0">
                <a:solidFill>
                  <a:schemeClr val="bg1"/>
                </a:solidFill>
              </a:rPr>
              <a:t>heart rate, respiratory rate, sweat gland activity, and blood glucose level.  </a:t>
            </a:r>
            <a:endParaRPr lang="en-CA" sz="2000" dirty="0" smtClean="0">
              <a:solidFill>
                <a:schemeClr val="bg1"/>
              </a:solidFill>
            </a:endParaRPr>
          </a:p>
          <a:p>
            <a:pPr marL="457200" indent="-457200">
              <a:buAutoNum type="alphaLcParenBoth"/>
            </a:pPr>
            <a:endParaRPr lang="en-CA" sz="2000" dirty="0">
              <a:solidFill>
                <a:schemeClr val="bg1"/>
              </a:solidFill>
            </a:endParaRPr>
          </a:p>
          <a:p>
            <a:r>
              <a:rPr lang="en-CA" sz="2000" dirty="0" smtClean="0">
                <a:solidFill>
                  <a:schemeClr val="bg1"/>
                </a:solidFill>
              </a:rPr>
              <a:t>These </a:t>
            </a:r>
            <a:r>
              <a:rPr lang="en-CA" sz="2000" dirty="0">
                <a:solidFill>
                  <a:schemeClr val="bg1"/>
                </a:solidFill>
              </a:rPr>
              <a:t>are followed by regulatory response of the parasympathetic nervous system in the body’s physiological effort to control and suppress the initial responses to stress.  </a:t>
            </a:r>
            <a:endParaRPr lang="en-CA" sz="2000" dirty="0" smtClean="0">
              <a:solidFill>
                <a:schemeClr val="bg1"/>
              </a:solidFill>
            </a:endParaRPr>
          </a:p>
          <a:p>
            <a:endParaRPr lang="en-CA" sz="2000" dirty="0">
              <a:solidFill>
                <a:schemeClr val="bg1"/>
              </a:solidFill>
            </a:endParaRPr>
          </a:p>
        </p:txBody>
      </p:sp>
      <p:sp>
        <p:nvSpPr>
          <p:cNvPr id="3" name="Title 2"/>
          <p:cNvSpPr>
            <a:spLocks noGrp="1"/>
          </p:cNvSpPr>
          <p:nvPr>
            <p:ph type="title"/>
          </p:nvPr>
        </p:nvSpPr>
        <p:spPr/>
        <p:txBody>
          <a:bodyPr/>
          <a:lstStyle/>
          <a:p>
            <a:r>
              <a:rPr lang="en-US" dirty="0" smtClean="0"/>
              <a:t>Fight / Flight Reaction</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2076779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710053" y="2717110"/>
            <a:ext cx="4374128" cy="1938992"/>
          </a:xfrm>
          <a:prstGeom prst="rect">
            <a:avLst/>
          </a:prstGeom>
        </p:spPr>
        <p:txBody>
          <a:bodyPr wrap="square">
            <a:spAutoFit/>
          </a:bodyPr>
          <a:lstStyle/>
          <a:p>
            <a:pPr algn="ctr"/>
            <a:r>
              <a:rPr lang="en-US" sz="2000" dirty="0" smtClean="0">
                <a:solidFill>
                  <a:schemeClr val="bg1"/>
                </a:solidFill>
              </a:rPr>
              <a:t>Which characters demonstrated the fight/flight reaction?</a:t>
            </a:r>
          </a:p>
          <a:p>
            <a:pPr algn="ctr"/>
            <a:endParaRPr lang="en-US" sz="2000" dirty="0">
              <a:solidFill>
                <a:schemeClr val="bg1"/>
              </a:solidFill>
            </a:endParaRPr>
          </a:p>
          <a:p>
            <a:pPr algn="ctr"/>
            <a:r>
              <a:rPr lang="en-US" sz="2000" dirty="0" smtClean="0">
                <a:solidFill>
                  <a:schemeClr val="bg1"/>
                </a:solidFill>
              </a:rPr>
              <a:t>Explain.</a:t>
            </a: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p:txBody>
      </p:sp>
      <p:grpSp>
        <p:nvGrpSpPr>
          <p:cNvPr id="16" name="Group 15"/>
          <p:cNvGrpSpPr/>
          <p:nvPr/>
        </p:nvGrpSpPr>
        <p:grpSpPr>
          <a:xfrm>
            <a:off x="11231880" y="104424"/>
            <a:ext cx="843540" cy="838565"/>
            <a:chOff x="2003721" y="4482204"/>
            <a:chExt cx="843540" cy="838565"/>
          </a:xfrm>
        </p:grpSpPr>
        <p:sp>
          <p:nvSpPr>
            <p:cNvPr id="17" name="Oval 16"/>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9" name="Group 28"/>
          <p:cNvGrpSpPr/>
          <p:nvPr/>
        </p:nvGrpSpPr>
        <p:grpSpPr>
          <a:xfrm>
            <a:off x="10217879" y="104424"/>
            <a:ext cx="855886" cy="838565"/>
            <a:chOff x="2151261" y="3476248"/>
            <a:chExt cx="855886" cy="838565"/>
          </a:xfrm>
        </p:grpSpPr>
        <p:sp>
          <p:nvSpPr>
            <p:cNvPr id="30" name="Oval 29"/>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35" name="Group 34"/>
          <p:cNvGrpSpPr/>
          <p:nvPr/>
        </p:nvGrpSpPr>
        <p:grpSpPr>
          <a:xfrm>
            <a:off x="572807" y="2936354"/>
            <a:ext cx="4366984" cy="1751534"/>
            <a:chOff x="572807" y="2936354"/>
            <a:chExt cx="4366984" cy="1751534"/>
          </a:xfrm>
        </p:grpSpPr>
        <p:sp>
          <p:nvSpPr>
            <p:cNvPr id="36" name="Oval 35"/>
            <p:cNvSpPr/>
            <p:nvPr/>
          </p:nvSpPr>
          <p:spPr>
            <a:xfrm>
              <a:off x="782604" y="2936354"/>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38" name="Oval 37"/>
            <p:cNvSpPr/>
            <p:nvPr/>
          </p:nvSpPr>
          <p:spPr>
            <a:xfrm>
              <a:off x="2243790" y="296936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704976" y="2971327"/>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41" name="TextBox 40"/>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sp>
        <p:nvSpPr>
          <p:cNvPr id="42" name="Title 2"/>
          <p:cNvSpPr>
            <a:spLocks noGrp="1"/>
          </p:cNvSpPr>
          <p:nvPr>
            <p:ph type="title"/>
          </p:nvPr>
        </p:nvSpPr>
        <p:spPr>
          <a:xfrm>
            <a:off x="810001" y="215285"/>
            <a:ext cx="10571998" cy="710559"/>
          </a:xfrm>
        </p:spPr>
        <p:txBody>
          <a:bodyPr/>
          <a:lstStyle/>
          <a:p>
            <a:r>
              <a:rPr lang="en-US" dirty="0" smtClean="0"/>
              <a:t>Fight / Flight Reaction</a:t>
            </a:r>
            <a:endParaRPr lang="en-CA" dirty="0"/>
          </a:p>
        </p:txBody>
      </p:sp>
    </p:spTree>
    <p:extLst>
      <p:ext uri="{BB962C8B-B14F-4D97-AF65-F5344CB8AC3E}">
        <p14:creationId xmlns:p14="http://schemas.microsoft.com/office/powerpoint/2010/main" val="2504125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935" y="3075057"/>
            <a:ext cx="6518131" cy="707886"/>
          </a:xfrm>
          <a:prstGeom prst="rect">
            <a:avLst/>
          </a:prstGeom>
        </p:spPr>
        <p:txBody>
          <a:bodyPr wrap="none">
            <a:spAutoFit/>
          </a:bodyPr>
          <a:lstStyle/>
          <a:p>
            <a:r>
              <a:rPr lang="en-US" sz="4000" dirty="0" smtClean="0">
                <a:solidFill>
                  <a:schemeClr val="bg1"/>
                </a:solidFill>
              </a:rPr>
              <a:t>Three Categories of Stress</a:t>
            </a:r>
            <a:endParaRPr lang="en-CA" dirty="0">
              <a:solidFill>
                <a:schemeClr val="bg1"/>
              </a:solidFill>
            </a:endParaRPr>
          </a:p>
        </p:txBody>
      </p:sp>
    </p:spTree>
    <p:extLst>
      <p:ext uri="{BB962C8B-B14F-4D97-AF65-F5344CB8AC3E}">
        <p14:creationId xmlns:p14="http://schemas.microsoft.com/office/powerpoint/2010/main" val="2191801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011680" y="1824306"/>
            <a:ext cx="7994177" cy="3170099"/>
          </a:xfrm>
          <a:prstGeom prst="rect">
            <a:avLst/>
          </a:prstGeom>
          <a:noFill/>
        </p:spPr>
        <p:txBody>
          <a:bodyPr wrap="square" rtlCol="0">
            <a:spAutoFit/>
          </a:bodyPr>
          <a:lstStyle/>
          <a:p>
            <a:r>
              <a:rPr lang="en-CA" sz="2000" dirty="0">
                <a:solidFill>
                  <a:srgbClr val="FF0000"/>
                </a:solidFill>
              </a:rPr>
              <a:t>Acute</a:t>
            </a:r>
            <a:r>
              <a:rPr lang="en-CA" sz="2000" dirty="0">
                <a:solidFill>
                  <a:schemeClr val="bg1"/>
                </a:solidFill>
              </a:rPr>
              <a:t> - </a:t>
            </a:r>
            <a:r>
              <a:rPr lang="en-CA" sz="2000" dirty="0">
                <a:solidFill>
                  <a:srgbClr val="0070C0"/>
                </a:solidFill>
              </a:rPr>
              <a:t>Short-term</a:t>
            </a:r>
            <a:r>
              <a:rPr lang="en-CA" sz="2000" dirty="0">
                <a:solidFill>
                  <a:schemeClr val="bg1"/>
                </a:solidFill>
              </a:rPr>
              <a:t> events which do not last long but if traumatic, can have a lasting impact on us.</a:t>
            </a:r>
          </a:p>
          <a:p>
            <a:r>
              <a:rPr lang="en-CA" sz="2000" dirty="0">
                <a:solidFill>
                  <a:schemeClr val="bg1"/>
                </a:solidFill>
              </a:rPr>
              <a:t> </a:t>
            </a:r>
          </a:p>
          <a:p>
            <a:r>
              <a:rPr lang="en-CA" sz="2000" dirty="0">
                <a:solidFill>
                  <a:srgbClr val="FF0000"/>
                </a:solidFill>
              </a:rPr>
              <a:t>Episodic</a:t>
            </a:r>
            <a:r>
              <a:rPr lang="en-CA" sz="2000" dirty="0">
                <a:solidFill>
                  <a:schemeClr val="bg1"/>
                </a:solidFill>
              </a:rPr>
              <a:t> - Situations which are also </a:t>
            </a:r>
            <a:r>
              <a:rPr lang="en-CA" sz="2000" dirty="0">
                <a:solidFill>
                  <a:srgbClr val="0070C0"/>
                </a:solidFill>
              </a:rPr>
              <a:t>short-term</a:t>
            </a:r>
            <a:r>
              <a:rPr lang="en-CA" sz="2000" dirty="0">
                <a:solidFill>
                  <a:schemeClr val="bg1"/>
                </a:solidFill>
              </a:rPr>
              <a:t> but which we find ourselves in </a:t>
            </a:r>
            <a:r>
              <a:rPr lang="en-CA" sz="2000" dirty="0">
                <a:solidFill>
                  <a:srgbClr val="0070C0"/>
                </a:solidFill>
              </a:rPr>
              <a:t>regularly</a:t>
            </a:r>
            <a:r>
              <a:rPr lang="en-CA" sz="2000" dirty="0">
                <a:solidFill>
                  <a:schemeClr val="bg1"/>
                </a:solidFill>
              </a:rPr>
              <a:t>, such as rushing to work or other recurring stressful experiences in the workplace.</a:t>
            </a:r>
          </a:p>
          <a:p>
            <a:r>
              <a:rPr lang="en-CA" sz="2000" dirty="0">
                <a:solidFill>
                  <a:schemeClr val="bg1"/>
                </a:solidFill>
              </a:rPr>
              <a:t> </a:t>
            </a:r>
          </a:p>
          <a:p>
            <a:r>
              <a:rPr lang="en-CA" sz="2000" dirty="0">
                <a:solidFill>
                  <a:srgbClr val="FF0000"/>
                </a:solidFill>
              </a:rPr>
              <a:t>Chronic</a:t>
            </a:r>
            <a:r>
              <a:rPr lang="en-CA" sz="2000" dirty="0">
                <a:solidFill>
                  <a:schemeClr val="bg1"/>
                </a:solidFill>
              </a:rPr>
              <a:t> - Ongoing stresses which last into the </a:t>
            </a:r>
            <a:r>
              <a:rPr lang="en-CA" sz="2000" dirty="0">
                <a:solidFill>
                  <a:srgbClr val="0070C0"/>
                </a:solidFill>
              </a:rPr>
              <a:t>long-term</a:t>
            </a:r>
            <a:r>
              <a:rPr lang="en-CA" sz="2000" dirty="0">
                <a:solidFill>
                  <a:schemeClr val="bg1"/>
                </a:solidFill>
              </a:rPr>
              <a:t>. These may include the stress of illness or the friction of a fractious relationship</a:t>
            </a:r>
            <a:r>
              <a:rPr lang="en-CA" sz="2000" dirty="0" smtClean="0">
                <a:solidFill>
                  <a:schemeClr val="bg1"/>
                </a:solidFill>
              </a:rPr>
              <a:t>.</a:t>
            </a:r>
            <a:endParaRPr lang="en-CA" sz="2000" dirty="0">
              <a:solidFill>
                <a:schemeClr val="bg1"/>
              </a:solidFill>
            </a:endParaRPr>
          </a:p>
        </p:txBody>
      </p:sp>
      <p:sp>
        <p:nvSpPr>
          <p:cNvPr id="3" name="Title 2"/>
          <p:cNvSpPr>
            <a:spLocks noGrp="1"/>
          </p:cNvSpPr>
          <p:nvPr>
            <p:ph type="title"/>
          </p:nvPr>
        </p:nvSpPr>
        <p:spPr/>
        <p:txBody>
          <a:bodyPr/>
          <a:lstStyle/>
          <a:p>
            <a:r>
              <a:rPr lang="en-US" dirty="0" smtClean="0"/>
              <a:t>Three Categories of Stress</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2102133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710053" y="2717110"/>
            <a:ext cx="4374128" cy="2246769"/>
          </a:xfrm>
          <a:prstGeom prst="rect">
            <a:avLst/>
          </a:prstGeom>
        </p:spPr>
        <p:txBody>
          <a:bodyPr wrap="square">
            <a:spAutoFit/>
          </a:bodyPr>
          <a:lstStyle/>
          <a:p>
            <a:pPr algn="ctr"/>
            <a:r>
              <a:rPr lang="en-US" sz="2000" dirty="0" smtClean="0">
                <a:solidFill>
                  <a:schemeClr val="bg1"/>
                </a:solidFill>
              </a:rPr>
              <a:t>Do any of the characters experience examples of acute, episodic, and chronic stress ?</a:t>
            </a:r>
          </a:p>
          <a:p>
            <a:pPr algn="ctr"/>
            <a:endParaRPr lang="en-US" sz="2000" dirty="0">
              <a:solidFill>
                <a:schemeClr val="bg1"/>
              </a:solidFill>
            </a:endParaRPr>
          </a:p>
          <a:p>
            <a:pPr algn="ctr"/>
            <a:r>
              <a:rPr lang="en-US" sz="2000" dirty="0" smtClean="0">
                <a:solidFill>
                  <a:schemeClr val="bg1"/>
                </a:solidFill>
              </a:rPr>
              <a:t>Explain.</a:t>
            </a: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p:txBody>
      </p:sp>
      <p:grpSp>
        <p:nvGrpSpPr>
          <p:cNvPr id="16" name="Group 15"/>
          <p:cNvGrpSpPr/>
          <p:nvPr/>
        </p:nvGrpSpPr>
        <p:grpSpPr>
          <a:xfrm>
            <a:off x="11231880" y="104424"/>
            <a:ext cx="843540" cy="838565"/>
            <a:chOff x="2003721" y="4482204"/>
            <a:chExt cx="843540" cy="838565"/>
          </a:xfrm>
        </p:grpSpPr>
        <p:sp>
          <p:nvSpPr>
            <p:cNvPr id="17" name="Oval 16"/>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9" name="Group 28"/>
          <p:cNvGrpSpPr/>
          <p:nvPr/>
        </p:nvGrpSpPr>
        <p:grpSpPr>
          <a:xfrm>
            <a:off x="10217879" y="104424"/>
            <a:ext cx="855886" cy="838565"/>
            <a:chOff x="2151261" y="3476248"/>
            <a:chExt cx="855886" cy="838565"/>
          </a:xfrm>
        </p:grpSpPr>
        <p:sp>
          <p:nvSpPr>
            <p:cNvPr id="30" name="Oval 29"/>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35" name="Group 34"/>
          <p:cNvGrpSpPr/>
          <p:nvPr/>
        </p:nvGrpSpPr>
        <p:grpSpPr>
          <a:xfrm>
            <a:off x="572807" y="2936354"/>
            <a:ext cx="4366984" cy="1751534"/>
            <a:chOff x="572807" y="2936354"/>
            <a:chExt cx="4366984" cy="1751534"/>
          </a:xfrm>
        </p:grpSpPr>
        <p:sp>
          <p:nvSpPr>
            <p:cNvPr id="36" name="Oval 35"/>
            <p:cNvSpPr/>
            <p:nvPr/>
          </p:nvSpPr>
          <p:spPr>
            <a:xfrm>
              <a:off x="782604" y="2936354"/>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38" name="Oval 37"/>
            <p:cNvSpPr/>
            <p:nvPr/>
          </p:nvSpPr>
          <p:spPr>
            <a:xfrm>
              <a:off x="2243790" y="296936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704976" y="2971327"/>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41" name="TextBox 40"/>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sp>
        <p:nvSpPr>
          <p:cNvPr id="42" name="Title 2"/>
          <p:cNvSpPr>
            <a:spLocks noGrp="1"/>
          </p:cNvSpPr>
          <p:nvPr>
            <p:ph type="title"/>
          </p:nvPr>
        </p:nvSpPr>
        <p:spPr>
          <a:xfrm>
            <a:off x="810001" y="215285"/>
            <a:ext cx="10571998" cy="710559"/>
          </a:xfrm>
        </p:spPr>
        <p:txBody>
          <a:bodyPr/>
          <a:lstStyle/>
          <a:p>
            <a:r>
              <a:rPr lang="en-US" dirty="0" smtClean="0"/>
              <a:t>Three Categories of Stress</a:t>
            </a:r>
            <a:endParaRPr lang="en-CA" dirty="0"/>
          </a:p>
        </p:txBody>
      </p:sp>
    </p:spTree>
    <p:extLst>
      <p:ext uri="{BB962C8B-B14F-4D97-AF65-F5344CB8AC3E}">
        <p14:creationId xmlns:p14="http://schemas.microsoft.com/office/powerpoint/2010/main" val="13837455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0315" y="3075057"/>
            <a:ext cx="5471370" cy="707886"/>
          </a:xfrm>
          <a:prstGeom prst="rect">
            <a:avLst/>
          </a:prstGeom>
        </p:spPr>
        <p:txBody>
          <a:bodyPr wrap="none">
            <a:spAutoFit/>
          </a:bodyPr>
          <a:lstStyle/>
          <a:p>
            <a:r>
              <a:rPr lang="en-US" sz="4000" dirty="0" smtClean="0">
                <a:solidFill>
                  <a:schemeClr val="bg1"/>
                </a:solidFill>
              </a:rPr>
              <a:t>Main Causes of Stress</a:t>
            </a:r>
            <a:endParaRPr lang="en-CA" dirty="0">
              <a:solidFill>
                <a:schemeClr val="bg1"/>
              </a:solidFill>
            </a:endParaRPr>
          </a:p>
        </p:txBody>
      </p:sp>
    </p:spTree>
    <p:extLst>
      <p:ext uri="{BB962C8B-B14F-4D97-AF65-F5344CB8AC3E}">
        <p14:creationId xmlns:p14="http://schemas.microsoft.com/office/powerpoint/2010/main" val="1639578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6564" y="3075057"/>
            <a:ext cx="4778872" cy="707886"/>
          </a:xfrm>
          <a:prstGeom prst="rect">
            <a:avLst/>
          </a:prstGeom>
        </p:spPr>
        <p:txBody>
          <a:bodyPr wrap="none">
            <a:spAutoFit/>
          </a:bodyPr>
          <a:lstStyle/>
          <a:p>
            <a:r>
              <a:rPr lang="en-US" sz="4000" dirty="0" smtClean="0">
                <a:solidFill>
                  <a:schemeClr val="bg1"/>
                </a:solidFill>
              </a:rPr>
              <a:t>Two Types of Stress</a:t>
            </a:r>
            <a:endParaRPr lang="en-CA" dirty="0">
              <a:solidFill>
                <a:schemeClr val="bg1"/>
              </a:solidFill>
            </a:endParaRPr>
          </a:p>
        </p:txBody>
      </p:sp>
    </p:spTree>
    <p:extLst>
      <p:ext uri="{BB962C8B-B14F-4D97-AF65-F5344CB8AC3E}">
        <p14:creationId xmlns:p14="http://schemas.microsoft.com/office/powerpoint/2010/main" val="2835581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6" name="Group 5"/>
          <p:cNvGrpSpPr/>
          <p:nvPr/>
        </p:nvGrpSpPr>
        <p:grpSpPr>
          <a:xfrm>
            <a:off x="2929040" y="2210053"/>
            <a:ext cx="6333921" cy="3175307"/>
            <a:chOff x="3299306" y="2210053"/>
            <a:chExt cx="6333921" cy="3175307"/>
          </a:xfrm>
        </p:grpSpPr>
        <p:sp>
          <p:nvSpPr>
            <p:cNvPr id="2" name="TextBox 1"/>
            <p:cNvSpPr txBox="1">
              <a:spLocks noChangeAspect="1"/>
            </p:cNvSpPr>
            <p:nvPr/>
          </p:nvSpPr>
          <p:spPr>
            <a:xfrm>
              <a:off x="3299306" y="2210053"/>
              <a:ext cx="3093720" cy="3170099"/>
            </a:xfrm>
            <a:prstGeom prst="rect">
              <a:avLst/>
            </a:prstGeom>
            <a:noFill/>
          </p:spPr>
          <p:txBody>
            <a:bodyPr wrap="square" rtlCol="0">
              <a:spAutoFit/>
            </a:bodyPr>
            <a:lstStyle/>
            <a:p>
              <a:r>
                <a:rPr lang="en-CA" sz="2000" dirty="0">
                  <a:solidFill>
                    <a:schemeClr val="bg1"/>
                  </a:solidFill>
                </a:rPr>
                <a:t>Work Stressors</a:t>
              </a:r>
            </a:p>
            <a:p>
              <a:endParaRPr lang="en-CA" sz="2000" dirty="0" smtClean="0">
                <a:solidFill>
                  <a:schemeClr val="bg1"/>
                </a:solidFill>
              </a:endParaRPr>
            </a:p>
            <a:p>
              <a:r>
                <a:rPr lang="en-CA" sz="2000" dirty="0" smtClean="0">
                  <a:solidFill>
                    <a:schemeClr val="bg1"/>
                  </a:solidFill>
                </a:rPr>
                <a:t>Personal </a:t>
              </a:r>
              <a:r>
                <a:rPr lang="en-CA" sz="2000" dirty="0">
                  <a:solidFill>
                    <a:schemeClr val="bg1"/>
                  </a:solidFill>
                </a:rPr>
                <a:t>Appearance</a:t>
              </a:r>
            </a:p>
            <a:p>
              <a:endParaRPr lang="en-CA" sz="2000" dirty="0" smtClean="0">
                <a:solidFill>
                  <a:schemeClr val="bg1"/>
                </a:solidFill>
              </a:endParaRPr>
            </a:p>
            <a:p>
              <a:r>
                <a:rPr lang="en-CA" sz="2000" dirty="0" smtClean="0">
                  <a:solidFill>
                    <a:schemeClr val="bg1"/>
                  </a:solidFill>
                </a:rPr>
                <a:t>Social</a:t>
              </a:r>
              <a:endParaRPr lang="en-CA" sz="2000" dirty="0">
                <a:solidFill>
                  <a:schemeClr val="bg1"/>
                </a:solidFill>
              </a:endParaRPr>
            </a:p>
            <a:p>
              <a:endParaRPr lang="en-CA" sz="2000" dirty="0" smtClean="0">
                <a:solidFill>
                  <a:schemeClr val="bg1"/>
                </a:solidFill>
              </a:endParaRPr>
            </a:p>
            <a:p>
              <a:r>
                <a:rPr lang="en-CA" sz="2000" dirty="0" smtClean="0">
                  <a:solidFill>
                    <a:schemeClr val="bg1"/>
                  </a:solidFill>
                </a:rPr>
                <a:t>Competition</a:t>
              </a:r>
              <a:endParaRPr lang="en-CA" sz="2000" dirty="0">
                <a:solidFill>
                  <a:schemeClr val="bg1"/>
                </a:solidFill>
              </a:endParaRPr>
            </a:p>
            <a:p>
              <a:endParaRPr lang="en-CA" sz="2000" dirty="0" smtClean="0">
                <a:solidFill>
                  <a:schemeClr val="bg1"/>
                </a:solidFill>
              </a:endParaRPr>
            </a:p>
            <a:p>
              <a:r>
                <a:rPr lang="en-CA" sz="2000" dirty="0" smtClean="0">
                  <a:solidFill>
                    <a:schemeClr val="bg1"/>
                  </a:solidFill>
                </a:rPr>
                <a:t>Health </a:t>
              </a:r>
              <a:r>
                <a:rPr lang="en-CA" sz="2000" dirty="0">
                  <a:solidFill>
                    <a:schemeClr val="bg1"/>
                  </a:solidFill>
                </a:rPr>
                <a:t>Worries</a:t>
              </a:r>
            </a:p>
            <a:p>
              <a:endParaRPr lang="en-CA" sz="2000" dirty="0">
                <a:solidFill>
                  <a:schemeClr val="bg1"/>
                </a:solidFill>
              </a:endParaRPr>
            </a:p>
          </p:txBody>
        </p:sp>
        <p:sp>
          <p:nvSpPr>
            <p:cNvPr id="18" name="TextBox 17"/>
            <p:cNvSpPr txBox="1">
              <a:spLocks noChangeAspect="1"/>
            </p:cNvSpPr>
            <p:nvPr/>
          </p:nvSpPr>
          <p:spPr>
            <a:xfrm>
              <a:off x="6539507" y="2215261"/>
              <a:ext cx="3093720" cy="3170099"/>
            </a:xfrm>
            <a:prstGeom prst="rect">
              <a:avLst/>
            </a:prstGeom>
            <a:noFill/>
          </p:spPr>
          <p:txBody>
            <a:bodyPr wrap="square" rtlCol="0">
              <a:spAutoFit/>
            </a:bodyPr>
            <a:lstStyle/>
            <a:p>
              <a:r>
                <a:rPr lang="en-CA" sz="2000" dirty="0" smtClean="0">
                  <a:solidFill>
                    <a:schemeClr val="bg1"/>
                  </a:solidFill>
                </a:rPr>
                <a:t>Life </a:t>
              </a:r>
              <a:r>
                <a:rPr lang="en-CA" sz="2000" dirty="0">
                  <a:solidFill>
                    <a:schemeClr val="bg1"/>
                  </a:solidFill>
                </a:rPr>
                <a:t>Changes</a:t>
              </a:r>
            </a:p>
            <a:p>
              <a:endParaRPr lang="en-CA" sz="2000" dirty="0" smtClean="0">
                <a:solidFill>
                  <a:schemeClr val="bg1"/>
                </a:solidFill>
              </a:endParaRPr>
            </a:p>
            <a:p>
              <a:r>
                <a:rPr lang="en-CA" sz="2000" dirty="0" smtClean="0">
                  <a:solidFill>
                    <a:schemeClr val="bg1"/>
                  </a:solidFill>
                </a:rPr>
                <a:t>Financial </a:t>
              </a:r>
              <a:r>
                <a:rPr lang="en-CA" sz="2000" dirty="0">
                  <a:solidFill>
                    <a:schemeClr val="bg1"/>
                  </a:solidFill>
                </a:rPr>
                <a:t>Worries</a:t>
              </a:r>
            </a:p>
            <a:p>
              <a:endParaRPr lang="en-CA" sz="2000" dirty="0" smtClean="0">
                <a:solidFill>
                  <a:schemeClr val="bg1"/>
                </a:solidFill>
              </a:endParaRPr>
            </a:p>
            <a:p>
              <a:r>
                <a:rPr lang="en-CA" sz="2000" dirty="0" smtClean="0">
                  <a:solidFill>
                    <a:schemeClr val="bg1"/>
                  </a:solidFill>
                </a:rPr>
                <a:t>Relationships</a:t>
              </a:r>
              <a:endParaRPr lang="en-CA" sz="2000" dirty="0">
                <a:solidFill>
                  <a:schemeClr val="bg1"/>
                </a:solidFill>
              </a:endParaRPr>
            </a:p>
            <a:p>
              <a:endParaRPr lang="en-CA" sz="2000" dirty="0" smtClean="0">
                <a:solidFill>
                  <a:schemeClr val="bg1"/>
                </a:solidFill>
              </a:endParaRPr>
            </a:p>
            <a:p>
              <a:r>
                <a:rPr lang="en-CA" sz="2000" dirty="0" smtClean="0">
                  <a:solidFill>
                    <a:schemeClr val="bg1"/>
                  </a:solidFill>
                </a:rPr>
                <a:t>Bereavement</a:t>
              </a:r>
              <a:endParaRPr lang="en-CA" sz="2000" dirty="0">
                <a:solidFill>
                  <a:schemeClr val="bg1"/>
                </a:solidFill>
              </a:endParaRPr>
            </a:p>
            <a:p>
              <a:endParaRPr lang="en-CA" sz="2000" dirty="0" smtClean="0">
                <a:solidFill>
                  <a:schemeClr val="bg1"/>
                </a:solidFill>
              </a:endParaRPr>
            </a:p>
            <a:p>
              <a:r>
                <a:rPr lang="en-CA" sz="2000" dirty="0" smtClean="0">
                  <a:solidFill>
                    <a:schemeClr val="bg1"/>
                  </a:solidFill>
                </a:rPr>
                <a:t>Past </a:t>
              </a:r>
              <a:r>
                <a:rPr lang="en-CA" sz="2000" dirty="0">
                  <a:solidFill>
                    <a:schemeClr val="bg1"/>
                  </a:solidFill>
                </a:rPr>
                <a:t>Events</a:t>
              </a:r>
            </a:p>
            <a:p>
              <a:endParaRPr lang="en-CA" sz="2000" dirty="0">
                <a:solidFill>
                  <a:schemeClr val="bg1"/>
                </a:solidFill>
              </a:endParaRPr>
            </a:p>
          </p:txBody>
        </p:sp>
      </p:grpSp>
      <p:sp>
        <p:nvSpPr>
          <p:cNvPr id="20" name="TextBox 19"/>
          <p:cNvSpPr txBox="1"/>
          <p:nvPr/>
        </p:nvSpPr>
        <p:spPr>
          <a:xfrm>
            <a:off x="7349066" y="6387743"/>
            <a:ext cx="5453326" cy="470257"/>
          </a:xfrm>
          <a:prstGeom prst="rect">
            <a:avLst/>
          </a:prstGeom>
          <a:noFill/>
        </p:spPr>
        <p:txBody>
          <a:bodyPr wrap="square" rtlCol="0">
            <a:spAutoFit/>
          </a:bodyPr>
          <a:lstStyle/>
          <a:p>
            <a:pPr>
              <a:lnSpc>
                <a:spcPct val="107000"/>
              </a:lnSpc>
            </a:pPr>
            <a:r>
              <a:rPr lang="fr-CA" sz="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Source</a:t>
            </a:r>
            <a:r>
              <a:rPr lang="fr-CA" sz="8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r-CA" sz="800"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h</a:t>
            </a:r>
            <a:r>
              <a:rPr lang="fr-CA" sz="800" u="sng"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rPr>
              <a:t>ttps</a:t>
            </a:r>
            <a:r>
              <a:rPr lang="fr-CA" sz="800" u="sng"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rPr>
              <a:t>://www.psychologistworld.com/stress/ten-causes-of-stress-how-to-avoid-them.php</a:t>
            </a:r>
            <a:r>
              <a:rPr lang="fr-CA" sz="800" u="sng"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rPr>
              <a:t>#</a:t>
            </a:r>
            <a:endParaRPr lang="en-CA" sz="800" dirty="0" smtClean="0">
              <a:solidFill>
                <a:schemeClr val="bg1"/>
              </a:solidFill>
            </a:endParaRPr>
          </a:p>
          <a:p>
            <a:r>
              <a:rPr lang="en-CA" sz="800" dirty="0">
                <a:solidFill>
                  <a:schemeClr val="bg1"/>
                </a:solidFill>
              </a:rPr>
              <a:t> </a:t>
            </a:r>
          </a:p>
          <a:p>
            <a:endParaRPr lang="en-CA" sz="800" dirty="0"/>
          </a:p>
        </p:txBody>
      </p:sp>
      <p:sp>
        <p:nvSpPr>
          <p:cNvPr id="19" name="Title 2"/>
          <p:cNvSpPr>
            <a:spLocks noGrp="1"/>
          </p:cNvSpPr>
          <p:nvPr>
            <p:ph type="title"/>
          </p:nvPr>
        </p:nvSpPr>
        <p:spPr>
          <a:xfrm>
            <a:off x="810001" y="215285"/>
            <a:ext cx="10965232" cy="710559"/>
          </a:xfrm>
        </p:spPr>
        <p:txBody>
          <a:bodyPr/>
          <a:lstStyle/>
          <a:p>
            <a:r>
              <a:rPr lang="en-US" dirty="0" smtClean="0"/>
              <a:t>Causes of </a:t>
            </a:r>
            <a:r>
              <a:rPr lang="en-US" dirty="0" smtClean="0"/>
              <a:t>Stress</a:t>
            </a:r>
            <a:endParaRPr lang="en-CA" dirty="0"/>
          </a:p>
        </p:txBody>
      </p:sp>
    </p:spTree>
    <p:extLst>
      <p:ext uri="{BB962C8B-B14F-4D97-AF65-F5344CB8AC3E}">
        <p14:creationId xmlns:p14="http://schemas.microsoft.com/office/powerpoint/2010/main" val="9921119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810001" y="215285"/>
            <a:ext cx="10965232" cy="710559"/>
          </a:xfrm>
        </p:spPr>
        <p:txBody>
          <a:bodyPr/>
          <a:lstStyle/>
          <a:p>
            <a:r>
              <a:rPr lang="en-US" dirty="0" smtClean="0"/>
              <a:t>Causes of </a:t>
            </a:r>
            <a:r>
              <a:rPr lang="en-US" dirty="0" smtClean="0"/>
              <a:t>Stress</a:t>
            </a:r>
            <a:endParaRPr lang="en-CA" dirty="0"/>
          </a:p>
        </p:txBody>
      </p:sp>
      <p:sp>
        <p:nvSpPr>
          <p:cNvPr id="21" name="Rectangle 20"/>
          <p:cNvSpPr/>
          <p:nvPr/>
        </p:nvSpPr>
        <p:spPr>
          <a:xfrm>
            <a:off x="5710053" y="2717110"/>
            <a:ext cx="4374128" cy="1938992"/>
          </a:xfrm>
          <a:prstGeom prst="rect">
            <a:avLst/>
          </a:prstGeom>
        </p:spPr>
        <p:txBody>
          <a:bodyPr wrap="square">
            <a:spAutoFit/>
          </a:bodyPr>
          <a:lstStyle/>
          <a:p>
            <a:pPr algn="ctr"/>
            <a:r>
              <a:rPr lang="en-US" sz="2000" dirty="0" smtClean="0">
                <a:solidFill>
                  <a:schemeClr val="bg1"/>
                </a:solidFill>
              </a:rPr>
              <a:t>Which of the main causes of stress affected the characters?</a:t>
            </a:r>
          </a:p>
          <a:p>
            <a:pPr algn="ctr"/>
            <a:endParaRPr lang="en-US" sz="2000" dirty="0">
              <a:solidFill>
                <a:schemeClr val="bg1"/>
              </a:solidFill>
            </a:endParaRPr>
          </a:p>
          <a:p>
            <a:pPr algn="ctr"/>
            <a:r>
              <a:rPr lang="en-US" sz="2000" dirty="0" smtClean="0">
                <a:solidFill>
                  <a:schemeClr val="bg1"/>
                </a:solidFill>
              </a:rPr>
              <a:t>Explain.</a:t>
            </a:r>
            <a:endParaRPr lang="en-US" sz="2000" dirty="0">
              <a:solidFill>
                <a:schemeClr val="bg1"/>
              </a:solidFill>
            </a:endParaRPr>
          </a:p>
          <a:p>
            <a:pPr algn="ctr"/>
            <a:endParaRPr lang="en-US" sz="2000" dirty="0" smtClean="0">
              <a:solidFill>
                <a:schemeClr val="bg1"/>
              </a:solidFill>
            </a:endParaRPr>
          </a:p>
          <a:p>
            <a:pPr algn="ctr"/>
            <a:endParaRPr lang="en-US" sz="2000" dirty="0">
              <a:solidFill>
                <a:schemeClr val="bg1"/>
              </a:solidFill>
            </a:endParaRPr>
          </a:p>
        </p:txBody>
      </p:sp>
      <p:grpSp>
        <p:nvGrpSpPr>
          <p:cNvPr id="16" name="Group 15"/>
          <p:cNvGrpSpPr/>
          <p:nvPr/>
        </p:nvGrpSpPr>
        <p:grpSpPr>
          <a:xfrm>
            <a:off x="11231880" y="104424"/>
            <a:ext cx="843540" cy="838565"/>
            <a:chOff x="2003721" y="4482204"/>
            <a:chExt cx="843540" cy="838565"/>
          </a:xfrm>
        </p:grpSpPr>
        <p:sp>
          <p:nvSpPr>
            <p:cNvPr id="17" name="Oval 16"/>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9" name="Group 28"/>
          <p:cNvGrpSpPr/>
          <p:nvPr/>
        </p:nvGrpSpPr>
        <p:grpSpPr>
          <a:xfrm>
            <a:off x="10217879" y="104424"/>
            <a:ext cx="855886" cy="838565"/>
            <a:chOff x="2151261" y="3476248"/>
            <a:chExt cx="855886" cy="838565"/>
          </a:xfrm>
        </p:grpSpPr>
        <p:sp>
          <p:nvSpPr>
            <p:cNvPr id="30" name="Oval 29"/>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35" name="Group 34"/>
          <p:cNvGrpSpPr/>
          <p:nvPr/>
        </p:nvGrpSpPr>
        <p:grpSpPr>
          <a:xfrm>
            <a:off x="572807" y="2936354"/>
            <a:ext cx="4366984" cy="1751534"/>
            <a:chOff x="572807" y="2936354"/>
            <a:chExt cx="4366984" cy="1751534"/>
          </a:xfrm>
        </p:grpSpPr>
        <p:sp>
          <p:nvSpPr>
            <p:cNvPr id="36" name="Oval 35"/>
            <p:cNvSpPr/>
            <p:nvPr/>
          </p:nvSpPr>
          <p:spPr>
            <a:xfrm>
              <a:off x="782604" y="2936354"/>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38" name="Oval 37"/>
            <p:cNvSpPr/>
            <p:nvPr/>
          </p:nvSpPr>
          <p:spPr>
            <a:xfrm>
              <a:off x="2243790" y="296936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704976" y="2971327"/>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41" name="TextBox 40"/>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spTree>
    <p:extLst>
      <p:ext uri="{BB962C8B-B14F-4D97-AF65-F5344CB8AC3E}">
        <p14:creationId xmlns:p14="http://schemas.microsoft.com/office/powerpoint/2010/main" val="1965998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6866" y="3075057"/>
            <a:ext cx="7018268" cy="707886"/>
          </a:xfrm>
          <a:prstGeom prst="rect">
            <a:avLst/>
          </a:prstGeom>
        </p:spPr>
        <p:txBody>
          <a:bodyPr wrap="none">
            <a:spAutoFit/>
          </a:bodyPr>
          <a:lstStyle/>
          <a:p>
            <a:r>
              <a:rPr lang="en-US" sz="4000" dirty="0" smtClean="0">
                <a:solidFill>
                  <a:schemeClr val="bg1"/>
                </a:solidFill>
              </a:rPr>
              <a:t>Strategies to Manage Stress</a:t>
            </a:r>
            <a:endParaRPr lang="en-CA" dirty="0">
              <a:solidFill>
                <a:schemeClr val="bg1"/>
              </a:solidFill>
            </a:endParaRPr>
          </a:p>
        </p:txBody>
      </p:sp>
    </p:spTree>
    <p:extLst>
      <p:ext uri="{BB962C8B-B14F-4D97-AF65-F5344CB8AC3E}">
        <p14:creationId xmlns:p14="http://schemas.microsoft.com/office/powerpoint/2010/main" val="3688009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4083388" y="2103120"/>
            <a:ext cx="4025225" cy="3170099"/>
          </a:xfrm>
          <a:prstGeom prst="rect">
            <a:avLst/>
          </a:prstGeom>
          <a:noFill/>
        </p:spPr>
        <p:txBody>
          <a:bodyPr wrap="square" rtlCol="0">
            <a:spAutoFit/>
          </a:bodyPr>
          <a:lstStyle/>
          <a:p>
            <a:pPr algn="ctr"/>
            <a:r>
              <a:rPr lang="en-CA" sz="2000" dirty="0">
                <a:solidFill>
                  <a:schemeClr val="bg1"/>
                </a:solidFill>
              </a:rPr>
              <a:t>Remove the Stressor</a:t>
            </a:r>
          </a:p>
          <a:p>
            <a:pPr algn="ctr"/>
            <a:endParaRPr lang="en-CA" sz="2000" dirty="0" smtClean="0">
              <a:solidFill>
                <a:schemeClr val="bg1"/>
              </a:solidFill>
            </a:endParaRPr>
          </a:p>
          <a:p>
            <a:pPr algn="ctr"/>
            <a:r>
              <a:rPr lang="en-CA" sz="2000" dirty="0" smtClean="0">
                <a:solidFill>
                  <a:schemeClr val="bg1"/>
                </a:solidFill>
              </a:rPr>
              <a:t>Withdraw </a:t>
            </a:r>
            <a:r>
              <a:rPr lang="en-CA" sz="2000" dirty="0">
                <a:solidFill>
                  <a:schemeClr val="bg1"/>
                </a:solidFill>
              </a:rPr>
              <a:t>from </a:t>
            </a:r>
            <a:r>
              <a:rPr lang="en-CA" sz="2000" dirty="0" smtClean="0">
                <a:solidFill>
                  <a:schemeClr val="bg1"/>
                </a:solidFill>
              </a:rPr>
              <a:t>the Stressor</a:t>
            </a:r>
            <a:endParaRPr lang="en-CA" sz="2000" dirty="0">
              <a:solidFill>
                <a:schemeClr val="bg1"/>
              </a:solidFill>
            </a:endParaRPr>
          </a:p>
          <a:p>
            <a:pPr algn="ctr"/>
            <a:endParaRPr lang="en-CA" sz="2000" dirty="0" smtClean="0">
              <a:solidFill>
                <a:schemeClr val="bg1"/>
              </a:solidFill>
            </a:endParaRPr>
          </a:p>
          <a:p>
            <a:pPr algn="ctr"/>
            <a:r>
              <a:rPr lang="en-CA" sz="2000" dirty="0" smtClean="0">
                <a:solidFill>
                  <a:schemeClr val="bg1"/>
                </a:solidFill>
              </a:rPr>
              <a:t>Change Stress Perceptions</a:t>
            </a:r>
          </a:p>
          <a:p>
            <a:pPr algn="ctr"/>
            <a:endParaRPr lang="en-CA" sz="2000" dirty="0" smtClean="0">
              <a:solidFill>
                <a:schemeClr val="bg1"/>
              </a:solidFill>
            </a:endParaRPr>
          </a:p>
          <a:p>
            <a:pPr algn="ctr"/>
            <a:r>
              <a:rPr lang="en-CA" sz="2000" dirty="0" smtClean="0">
                <a:solidFill>
                  <a:schemeClr val="bg1"/>
                </a:solidFill>
              </a:rPr>
              <a:t>Control </a:t>
            </a:r>
            <a:r>
              <a:rPr lang="en-CA" sz="2000" dirty="0">
                <a:solidFill>
                  <a:schemeClr val="bg1"/>
                </a:solidFill>
              </a:rPr>
              <a:t>Stress Consequences</a:t>
            </a:r>
          </a:p>
          <a:p>
            <a:pPr algn="ctr"/>
            <a:endParaRPr lang="en-CA" sz="2000" dirty="0">
              <a:solidFill>
                <a:schemeClr val="bg1"/>
              </a:solidFill>
            </a:endParaRPr>
          </a:p>
          <a:p>
            <a:pPr algn="ctr"/>
            <a:r>
              <a:rPr lang="en-CA" sz="2000" dirty="0">
                <a:solidFill>
                  <a:schemeClr val="bg1"/>
                </a:solidFill>
              </a:rPr>
              <a:t>Receive Social Support</a:t>
            </a:r>
          </a:p>
          <a:p>
            <a:pPr algn="ctr"/>
            <a:endParaRPr lang="en-CA" sz="2000" dirty="0">
              <a:solidFill>
                <a:schemeClr val="bg1"/>
              </a:solidFill>
            </a:endParaRPr>
          </a:p>
        </p:txBody>
      </p:sp>
      <p:sp>
        <p:nvSpPr>
          <p:cNvPr id="3" name="Title 2"/>
          <p:cNvSpPr>
            <a:spLocks noGrp="1"/>
          </p:cNvSpPr>
          <p:nvPr>
            <p:ph type="title"/>
          </p:nvPr>
        </p:nvSpPr>
        <p:spPr/>
        <p:txBody>
          <a:bodyPr/>
          <a:lstStyle/>
          <a:p>
            <a:r>
              <a:rPr lang="en-US" sz="3200" dirty="0" smtClean="0"/>
              <a:t>Strategies to Manage Stress</a:t>
            </a:r>
            <a:endParaRPr lang="en-CA" sz="3200" dirty="0"/>
          </a:p>
        </p:txBody>
      </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9066" y="6387743"/>
            <a:ext cx="5453326" cy="347146"/>
          </a:xfrm>
          <a:prstGeom prst="rect">
            <a:avLst/>
          </a:prstGeom>
          <a:noFill/>
        </p:spPr>
        <p:txBody>
          <a:bodyPr wrap="square" rtlCol="0">
            <a:spAutoFit/>
          </a:bodyPr>
          <a:lstStyle/>
          <a:p>
            <a:pPr>
              <a:lnSpc>
                <a:spcPct val="107000"/>
              </a:lnSpc>
              <a:tabLst>
                <a:tab pos="942975" algn="l"/>
              </a:tabLst>
            </a:pPr>
            <a:r>
              <a:rPr lang="en-US" sz="800" dirty="0">
                <a:latin typeface="Calibri" panose="020F0502020204030204" pitchFamily="34" charset="0"/>
                <a:ea typeface="Calibri" panose="020F0502020204030204" pitchFamily="34" charset="0"/>
                <a:cs typeface="Times New Roman" panose="02020603050405020304" pitchFamily="18" charset="0"/>
              </a:rPr>
              <a:t>Source:  (McShane, 2012, p. 112-113)</a:t>
            </a:r>
          </a:p>
          <a:p>
            <a:endParaRPr lang="en-CA" sz="800" dirty="0"/>
          </a:p>
        </p:txBody>
      </p:sp>
    </p:spTree>
    <p:extLst>
      <p:ext uri="{BB962C8B-B14F-4D97-AF65-F5344CB8AC3E}">
        <p14:creationId xmlns:p14="http://schemas.microsoft.com/office/powerpoint/2010/main" val="2555306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810000" y="215285"/>
            <a:ext cx="11092803" cy="710559"/>
          </a:xfrm>
        </p:spPr>
        <p:txBody>
          <a:bodyPr/>
          <a:lstStyle/>
          <a:p>
            <a:r>
              <a:rPr lang="en-US" dirty="0" smtClean="0"/>
              <a:t>Stress </a:t>
            </a:r>
            <a:r>
              <a:rPr lang="en-US" dirty="0" smtClean="0"/>
              <a:t>Management</a:t>
            </a:r>
            <a:endParaRPr lang="en-CA" dirty="0"/>
          </a:p>
        </p:txBody>
      </p:sp>
      <p:sp>
        <p:nvSpPr>
          <p:cNvPr id="21" name="Rectangle 20"/>
          <p:cNvSpPr/>
          <p:nvPr/>
        </p:nvSpPr>
        <p:spPr>
          <a:xfrm>
            <a:off x="5710053" y="2717110"/>
            <a:ext cx="4374128" cy="1938992"/>
          </a:xfrm>
          <a:prstGeom prst="rect">
            <a:avLst/>
          </a:prstGeom>
        </p:spPr>
        <p:txBody>
          <a:bodyPr wrap="square">
            <a:spAutoFit/>
          </a:bodyPr>
          <a:lstStyle/>
          <a:p>
            <a:pPr algn="ctr"/>
            <a:r>
              <a:rPr lang="en-US" sz="2000" dirty="0" smtClean="0">
                <a:solidFill>
                  <a:schemeClr val="bg1"/>
                </a:solidFill>
              </a:rPr>
              <a:t>Did the characters use any of the stress management techniques?</a:t>
            </a:r>
          </a:p>
          <a:p>
            <a:pPr algn="ctr"/>
            <a:endParaRPr lang="en-US" sz="2000" dirty="0">
              <a:solidFill>
                <a:schemeClr val="bg1"/>
              </a:solidFill>
            </a:endParaRPr>
          </a:p>
          <a:p>
            <a:pPr algn="ctr"/>
            <a:r>
              <a:rPr lang="en-US" sz="2000" dirty="0" smtClean="0">
                <a:solidFill>
                  <a:schemeClr val="bg1"/>
                </a:solidFill>
              </a:rPr>
              <a:t>Were they successful?</a:t>
            </a:r>
          </a:p>
          <a:p>
            <a:pPr algn="ctr"/>
            <a:endParaRPr lang="en-US" sz="2000" dirty="0">
              <a:solidFill>
                <a:schemeClr val="bg1"/>
              </a:solidFill>
            </a:endParaRPr>
          </a:p>
          <a:p>
            <a:pPr algn="ctr"/>
            <a:endParaRPr lang="en-US" sz="2000" dirty="0">
              <a:solidFill>
                <a:schemeClr val="bg1"/>
              </a:solidFill>
            </a:endParaRPr>
          </a:p>
        </p:txBody>
      </p:sp>
      <p:grpSp>
        <p:nvGrpSpPr>
          <p:cNvPr id="2" name="Group 1"/>
          <p:cNvGrpSpPr/>
          <p:nvPr/>
        </p:nvGrpSpPr>
        <p:grpSpPr>
          <a:xfrm>
            <a:off x="572807" y="2936354"/>
            <a:ext cx="4366984" cy="1751534"/>
            <a:chOff x="572807" y="2936354"/>
            <a:chExt cx="4366984" cy="1751534"/>
          </a:xfrm>
        </p:grpSpPr>
        <p:sp>
          <p:nvSpPr>
            <p:cNvPr id="22" name="Oval 21"/>
            <p:cNvSpPr/>
            <p:nvPr/>
          </p:nvSpPr>
          <p:spPr>
            <a:xfrm>
              <a:off x="782604" y="2936354"/>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spect="1"/>
            </p:cNvSpPr>
            <p:nvPr/>
          </p:nvSpPr>
          <p:spPr>
            <a:xfrm>
              <a:off x="572807" y="4092882"/>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24" name="Oval 23"/>
            <p:cNvSpPr/>
            <p:nvPr/>
          </p:nvSpPr>
          <p:spPr>
            <a:xfrm>
              <a:off x="2243790" y="2969364"/>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04976" y="2971327"/>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2033993" y="4092882"/>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33" name="TextBox 32"/>
            <p:cNvSpPr txBox="1">
              <a:spLocks noChangeAspect="1"/>
            </p:cNvSpPr>
            <p:nvPr/>
          </p:nvSpPr>
          <p:spPr>
            <a:xfrm>
              <a:off x="3495179" y="4103113"/>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grpSp>
        <p:nvGrpSpPr>
          <p:cNvPr id="16" name="Group 15"/>
          <p:cNvGrpSpPr/>
          <p:nvPr/>
        </p:nvGrpSpPr>
        <p:grpSpPr>
          <a:xfrm>
            <a:off x="11231880" y="104424"/>
            <a:ext cx="843540" cy="838565"/>
            <a:chOff x="2003721" y="4482204"/>
            <a:chExt cx="843540" cy="838565"/>
          </a:xfrm>
        </p:grpSpPr>
        <p:sp>
          <p:nvSpPr>
            <p:cNvPr id="17" name="Oval 16"/>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9" name="Group 28"/>
          <p:cNvGrpSpPr/>
          <p:nvPr/>
        </p:nvGrpSpPr>
        <p:grpSpPr>
          <a:xfrm>
            <a:off x="10217879" y="104424"/>
            <a:ext cx="855886" cy="838565"/>
            <a:chOff x="2151261" y="3476248"/>
            <a:chExt cx="855886" cy="838565"/>
          </a:xfrm>
        </p:grpSpPr>
        <p:sp>
          <p:nvSpPr>
            <p:cNvPr id="30" name="Oval 29"/>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128558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E5A10C92-5805-4C39-9BF6-507F3B9661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l="3328" r="3697" b="-1"/>
          <a:stretch/>
        </p:blipFill>
        <p:spPr>
          <a:xfrm>
            <a:off x="-1" y="-1"/>
            <a:ext cx="12203151" cy="6858000"/>
          </a:xfrm>
          <a:prstGeom prst="rect">
            <a:avLst/>
          </a:prstGeom>
        </p:spPr>
      </p:pic>
      <p:sp>
        <p:nvSpPr>
          <p:cNvPr id="25" name="Rectangle 24">
            <a:extLst>
              <a:ext uri="{FF2B5EF4-FFF2-40B4-BE49-F238E27FC236}">
                <a16:creationId xmlns:a16="http://schemas.microsoft.com/office/drawing/2014/main" id="{0C2CC41E-4EEC-4D67-B433-E1CDC58798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id="{B114AB90-13F9-48EF-BFF7-7634459AAF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810001" y="4902200"/>
            <a:ext cx="10572000" cy="694862"/>
          </a:xfrm>
        </p:spPr>
        <p:txBody>
          <a:bodyPr vert="horz" lIns="91440" tIns="45720" rIns="91440" bIns="45720" rtlCol="0" anchor="b">
            <a:normAutofit/>
          </a:bodyPr>
          <a:lstStyle/>
          <a:p>
            <a:pPr algn="l">
              <a:lnSpc>
                <a:spcPct val="90000"/>
              </a:lnSpc>
            </a:pPr>
            <a:r>
              <a:rPr lang="en-US" sz="4000" dirty="0"/>
              <a:t>Thank You</a:t>
            </a:r>
            <a:endParaRPr lang="en-US" sz="4000"/>
          </a:p>
        </p:txBody>
      </p:sp>
      <p:sp>
        <p:nvSpPr>
          <p:cNvPr id="3" name="Text Placeholder 2">
            <a:extLst>
              <a:ext uri="{FF2B5EF4-FFF2-40B4-BE49-F238E27FC236}">
                <a16:creationId xmlns:a16="http://schemas.microsoft.com/office/drawing/2014/main" id="{2D219505-9D7D-47EE-B8DA-D2301EBFA31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smtClean="0"/>
              <a:t>ebeerwart@nait.ca</a:t>
            </a:r>
            <a:endParaRPr lang="en-US" dirty="0"/>
          </a:p>
        </p:txBody>
      </p:sp>
    </p:spTree>
    <p:extLst>
      <p:ext uri="{BB962C8B-B14F-4D97-AF65-F5344CB8AC3E}">
        <p14:creationId xmlns:p14="http://schemas.microsoft.com/office/powerpoint/2010/main" val="14158317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666386"/>
          </a:xfrm>
          <a:prstGeom prst="rect">
            <a:avLst/>
          </a:prstGeom>
          <a:noFill/>
        </p:spPr>
        <p:txBody>
          <a:bodyPr wrap="square" rtlCol="0">
            <a:spAutoFit/>
          </a:bodyPr>
          <a:lstStyle/>
          <a:p>
            <a:r>
              <a:rPr lang="en-CA" sz="2000" dirty="0">
                <a:solidFill>
                  <a:schemeClr val="bg1"/>
                </a:solidFill>
              </a:rPr>
              <a:t>A state of </a:t>
            </a:r>
            <a:r>
              <a:rPr lang="en-CA" sz="2000" dirty="0">
                <a:solidFill>
                  <a:srgbClr val="0070C0"/>
                </a:solidFill>
              </a:rPr>
              <a:t>physiological</a:t>
            </a:r>
            <a:r>
              <a:rPr lang="en-CA" sz="2000" dirty="0">
                <a:solidFill>
                  <a:schemeClr val="bg1"/>
                </a:solidFill>
              </a:rPr>
              <a:t> or </a:t>
            </a:r>
            <a:r>
              <a:rPr lang="en-CA" sz="2000" dirty="0">
                <a:solidFill>
                  <a:srgbClr val="0070C0"/>
                </a:solidFill>
              </a:rPr>
              <a:t>psychological</a:t>
            </a:r>
            <a:r>
              <a:rPr lang="en-CA" sz="2000" dirty="0">
                <a:solidFill>
                  <a:schemeClr val="bg1"/>
                </a:solidFill>
              </a:rPr>
              <a:t> response to internal or external stressors.  </a:t>
            </a:r>
          </a:p>
        </p:txBody>
      </p:sp>
      <p:sp>
        <p:nvSpPr>
          <p:cNvPr id="3" name="Title 2"/>
          <p:cNvSpPr>
            <a:spLocks noGrp="1"/>
          </p:cNvSpPr>
          <p:nvPr>
            <p:ph type="title"/>
          </p:nvPr>
        </p:nvSpPr>
        <p:spPr/>
        <p:txBody>
          <a:bodyPr/>
          <a:lstStyle/>
          <a:p>
            <a:r>
              <a:rPr lang="en-US" sz="3200" dirty="0" smtClean="0"/>
              <a:t>Stress</a:t>
            </a:r>
            <a:endParaRPr lang="en-CA" sz="3200"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8944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2246769"/>
          </a:xfrm>
          <a:prstGeom prst="rect">
            <a:avLst/>
          </a:prstGeom>
          <a:noFill/>
        </p:spPr>
        <p:txBody>
          <a:bodyPr wrap="square" rtlCol="0">
            <a:spAutoFit/>
          </a:bodyPr>
          <a:lstStyle/>
          <a:p>
            <a:r>
              <a:rPr lang="en-CA" sz="2000" dirty="0" smtClean="0">
                <a:solidFill>
                  <a:schemeClr val="bg1"/>
                </a:solidFill>
              </a:rPr>
              <a:t>Stress </a:t>
            </a:r>
            <a:r>
              <a:rPr lang="en-CA" sz="2000" dirty="0">
                <a:solidFill>
                  <a:schemeClr val="bg1"/>
                </a:solidFill>
              </a:rPr>
              <a:t>involves </a:t>
            </a:r>
            <a:r>
              <a:rPr lang="en-CA" sz="2000" dirty="0">
                <a:solidFill>
                  <a:srgbClr val="0070C0"/>
                </a:solidFill>
              </a:rPr>
              <a:t>changes affecting nearly every system of the body</a:t>
            </a:r>
            <a:r>
              <a:rPr lang="en-CA" sz="2000" dirty="0">
                <a:solidFill>
                  <a:schemeClr val="bg1"/>
                </a:solidFill>
              </a:rPr>
              <a:t>, influencing how people feel and behave.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For </a:t>
            </a:r>
            <a:r>
              <a:rPr lang="en-CA" sz="2000" dirty="0">
                <a:solidFill>
                  <a:schemeClr val="bg1"/>
                </a:solidFill>
              </a:rPr>
              <a:t>example, it may be manifested by palpitations, sweating, dry mouth, shortness of breath, fidgeting, faster speech, augmentation of negative emotions (if already being experienced), and longer duration of stress fatigue.  </a:t>
            </a:r>
          </a:p>
        </p:txBody>
      </p:sp>
      <p:sp>
        <p:nvSpPr>
          <p:cNvPr id="3" name="Title 2"/>
          <p:cNvSpPr>
            <a:spLocks noGrp="1"/>
          </p:cNvSpPr>
          <p:nvPr>
            <p:ph type="title"/>
          </p:nvPr>
        </p:nvSpPr>
        <p:spPr/>
        <p:txBody>
          <a:bodyPr/>
          <a:lstStyle/>
          <a:p>
            <a:r>
              <a:rPr lang="en-US" sz="3200" dirty="0" smtClean="0"/>
              <a:t>Stress</a:t>
            </a:r>
            <a:endParaRPr lang="en-CA" sz="3200"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963089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2115050"/>
          </a:xfrm>
          <a:prstGeom prst="rect">
            <a:avLst/>
          </a:prstGeom>
          <a:noFill/>
        </p:spPr>
        <p:txBody>
          <a:bodyPr wrap="square" rtlCol="0">
            <a:spAutoFit/>
          </a:bodyPr>
          <a:lstStyle/>
          <a:p>
            <a:r>
              <a:rPr lang="en-CA" sz="2000" dirty="0" smtClean="0">
                <a:solidFill>
                  <a:schemeClr val="bg1"/>
                </a:solidFill>
              </a:rPr>
              <a:t>Severe </a:t>
            </a:r>
            <a:r>
              <a:rPr lang="en-CA" sz="2000" dirty="0">
                <a:solidFill>
                  <a:schemeClr val="bg1"/>
                </a:solidFill>
              </a:rPr>
              <a:t>stress is manifested by the “General Adaptation Syndrome”.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By </a:t>
            </a:r>
            <a:r>
              <a:rPr lang="en-CA" sz="2000" dirty="0">
                <a:solidFill>
                  <a:schemeClr val="bg1"/>
                </a:solidFill>
              </a:rPr>
              <a:t>causing these mind-body changes, stress contributes directly to psychological and physiological disorder and disease and affects mental and physical health, reducing the quality of life. </a:t>
            </a:r>
          </a:p>
        </p:txBody>
      </p:sp>
      <p:sp>
        <p:nvSpPr>
          <p:cNvPr id="3" name="Title 2"/>
          <p:cNvSpPr>
            <a:spLocks noGrp="1"/>
          </p:cNvSpPr>
          <p:nvPr>
            <p:ph type="title"/>
          </p:nvPr>
        </p:nvSpPr>
        <p:spPr/>
        <p:txBody>
          <a:bodyPr/>
          <a:lstStyle/>
          <a:p>
            <a:r>
              <a:rPr lang="en-US" dirty="0" smtClean="0"/>
              <a:t>Stress</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3319531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1535585"/>
          </a:xfrm>
          <a:prstGeom prst="rect">
            <a:avLst/>
          </a:prstGeom>
          <a:noFill/>
        </p:spPr>
        <p:txBody>
          <a:bodyPr wrap="square" rtlCol="0">
            <a:spAutoFit/>
          </a:bodyPr>
          <a:lstStyle/>
          <a:p>
            <a:r>
              <a:rPr lang="en-CA" sz="2000" dirty="0">
                <a:solidFill>
                  <a:schemeClr val="bg1"/>
                </a:solidFill>
              </a:rPr>
              <a:t>A type of stress that results from being overwhelmed by multiple enjoyable or worthwhile tasks.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It </a:t>
            </a:r>
            <a:r>
              <a:rPr lang="en-CA" sz="2000" dirty="0">
                <a:solidFill>
                  <a:schemeClr val="bg1"/>
                </a:solidFill>
              </a:rPr>
              <a:t>has a </a:t>
            </a:r>
            <a:r>
              <a:rPr lang="en-CA" sz="2000" dirty="0">
                <a:solidFill>
                  <a:srgbClr val="0070C0"/>
                </a:solidFill>
              </a:rPr>
              <a:t>beneficial effect </a:t>
            </a:r>
            <a:r>
              <a:rPr lang="en-CA" sz="2000" dirty="0">
                <a:solidFill>
                  <a:schemeClr val="bg1"/>
                </a:solidFill>
              </a:rPr>
              <a:t>by generating a sense of fulfillment or achievement. </a:t>
            </a:r>
          </a:p>
        </p:txBody>
      </p:sp>
      <p:sp>
        <p:nvSpPr>
          <p:cNvPr id="3" name="Title 2"/>
          <p:cNvSpPr>
            <a:spLocks noGrp="1"/>
          </p:cNvSpPr>
          <p:nvPr>
            <p:ph type="title"/>
          </p:nvPr>
        </p:nvSpPr>
        <p:spPr/>
        <p:txBody>
          <a:bodyPr/>
          <a:lstStyle/>
          <a:p>
            <a:r>
              <a:rPr lang="en-US" dirty="0" smtClean="0"/>
              <a:t>Eustress</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1215898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2115050"/>
          </a:xfrm>
          <a:prstGeom prst="rect">
            <a:avLst/>
          </a:prstGeom>
          <a:noFill/>
        </p:spPr>
        <p:txBody>
          <a:bodyPr wrap="square" rtlCol="0">
            <a:spAutoFit/>
          </a:bodyPr>
          <a:lstStyle/>
          <a:p>
            <a:r>
              <a:rPr lang="en-CA" sz="2000" dirty="0">
                <a:solidFill>
                  <a:schemeClr val="bg1"/>
                </a:solidFill>
              </a:rPr>
              <a:t>A </a:t>
            </a:r>
            <a:r>
              <a:rPr lang="en-CA" sz="2000" dirty="0">
                <a:solidFill>
                  <a:srgbClr val="0070C0"/>
                </a:solidFill>
              </a:rPr>
              <a:t>negative emotional state </a:t>
            </a:r>
            <a:r>
              <a:rPr lang="en-CA" sz="2000" dirty="0">
                <a:solidFill>
                  <a:schemeClr val="bg1"/>
                </a:solidFill>
              </a:rPr>
              <a:t>in which the specific quality of the emotion is unspecified or unidentifiable.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For </a:t>
            </a:r>
            <a:r>
              <a:rPr lang="en-CA" sz="2000" dirty="0">
                <a:solidFill>
                  <a:schemeClr val="bg1"/>
                </a:solidFill>
              </a:rPr>
              <a:t>example, “stranger anxiety” in infants is more properly designated “stranger distress” because the infant’s negative behavior, typically crying, allows no more specific identification of the emotion. </a:t>
            </a:r>
          </a:p>
        </p:txBody>
      </p:sp>
      <p:sp>
        <p:nvSpPr>
          <p:cNvPr id="3" name="Title 2"/>
          <p:cNvSpPr>
            <a:spLocks noGrp="1"/>
          </p:cNvSpPr>
          <p:nvPr>
            <p:ph type="title"/>
          </p:nvPr>
        </p:nvSpPr>
        <p:spPr/>
        <p:txBody>
          <a:bodyPr/>
          <a:lstStyle/>
          <a:p>
            <a:r>
              <a:rPr lang="en-US" dirty="0" smtClean="0"/>
              <a:t>Distress</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1016741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r>
            <a:br>
              <a:rPr lang="en-US" dirty="0" smtClean="0"/>
            </a:br>
            <a:r>
              <a:rPr lang="en-US" dirty="0" smtClean="0"/>
              <a:t>Eustress / Distress</a:t>
            </a:r>
            <a:endParaRPr lang="en-CA" dirty="0"/>
          </a:p>
        </p:txBody>
      </p:sp>
      <p:sp>
        <p:nvSpPr>
          <p:cNvPr id="4" name="Rectangle 3"/>
          <p:cNvSpPr/>
          <p:nvPr/>
        </p:nvSpPr>
        <p:spPr>
          <a:xfrm>
            <a:off x="5139019" y="2448541"/>
            <a:ext cx="4374128" cy="2554545"/>
          </a:xfrm>
          <a:prstGeom prst="rect">
            <a:avLst/>
          </a:prstGeom>
        </p:spPr>
        <p:txBody>
          <a:bodyPr wrap="square">
            <a:spAutoFit/>
          </a:bodyPr>
          <a:lstStyle/>
          <a:p>
            <a:pPr algn="ctr"/>
            <a:r>
              <a:rPr lang="en-US" sz="2000" dirty="0">
                <a:solidFill>
                  <a:schemeClr val="bg1"/>
                </a:solidFill>
              </a:rPr>
              <a:t>What event in our own lives might trigger eustress?</a:t>
            </a:r>
          </a:p>
          <a:p>
            <a:pPr algn="ctr"/>
            <a:endParaRPr lang="en-US" sz="2000" dirty="0" smtClean="0">
              <a:solidFill>
                <a:schemeClr val="bg1"/>
              </a:solidFill>
            </a:endParaRPr>
          </a:p>
          <a:p>
            <a:pPr algn="ctr"/>
            <a:endParaRPr lang="en-US" sz="2000" dirty="0">
              <a:solidFill>
                <a:schemeClr val="bg1"/>
              </a:solidFill>
            </a:endParaRPr>
          </a:p>
          <a:p>
            <a:pPr algn="ctr"/>
            <a:endParaRPr lang="en-US" sz="2000" dirty="0" smtClean="0">
              <a:solidFill>
                <a:schemeClr val="bg1"/>
              </a:solidFill>
            </a:endParaRPr>
          </a:p>
          <a:p>
            <a:pPr algn="ctr"/>
            <a:r>
              <a:rPr lang="en-US" sz="2000" dirty="0" smtClean="0">
                <a:solidFill>
                  <a:schemeClr val="bg1"/>
                </a:solidFill>
              </a:rPr>
              <a:t>What event in our own lives might trigger distress?</a:t>
            </a:r>
            <a:endParaRPr lang="en-US" sz="2000" dirty="0">
              <a:solidFill>
                <a:schemeClr val="bg1"/>
              </a:solidFill>
            </a:endParaRPr>
          </a:p>
          <a:p>
            <a:pPr algn="ctr"/>
            <a:endParaRPr lang="en-US" sz="2000" dirty="0">
              <a:solidFill>
                <a:schemeClr val="bg1"/>
              </a:solidFill>
            </a:endParaRPr>
          </a:p>
        </p:txBody>
      </p:sp>
      <p:pic>
        <p:nvPicPr>
          <p:cNvPr id="1026" name="Picture 2" descr="Image result for cartoon person f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91" y="1239454"/>
            <a:ext cx="6616196" cy="500349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1231880" y="104424"/>
            <a:ext cx="843540" cy="838565"/>
            <a:chOff x="2003721" y="4482204"/>
            <a:chExt cx="843540" cy="838565"/>
          </a:xfrm>
        </p:grpSpPr>
        <p:sp>
          <p:nvSpPr>
            <p:cNvPr id="9" name="Oval 8"/>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4" name="Group 13"/>
          <p:cNvGrpSpPr/>
          <p:nvPr/>
        </p:nvGrpSpPr>
        <p:grpSpPr>
          <a:xfrm>
            <a:off x="10217879" y="104424"/>
            <a:ext cx="855886" cy="838565"/>
            <a:chOff x="2151261" y="3476248"/>
            <a:chExt cx="855886" cy="838565"/>
          </a:xfrm>
        </p:grpSpPr>
        <p:sp>
          <p:nvSpPr>
            <p:cNvPr id="15" name="Oval 14"/>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ectangle 15"/>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40763679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1">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262626"/>
      </a:hlink>
      <a:folHlink>
        <a:srgbClr val="70440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D8CA2E-8B16-4096-95E2-945585B39723}">
  <ds:schemaRefs>
    <ds:schemaRef ds:uri="http://schemas.microsoft.com/sharepoint/v3/contenttype/forms"/>
  </ds:schemaRefs>
</ds:datastoreItem>
</file>

<file path=customXml/itemProps2.xml><?xml version="1.0" encoding="utf-8"?>
<ds:datastoreItem xmlns:ds="http://schemas.openxmlformats.org/officeDocument/2006/customXml" ds:itemID="{DEFDB075-32D3-45D6-B446-788704F8FD25}">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34DF392C-D201-4335-BC06-05E8DA4E0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0</TotalTime>
  <Words>1412</Words>
  <Application>Microsoft Office PowerPoint</Application>
  <PresentationFormat>Widescreen</PresentationFormat>
  <Paragraphs>325</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Century Gothic</vt:lpstr>
      <vt:lpstr>Times New Roman</vt:lpstr>
      <vt:lpstr>Wingdings 2</vt:lpstr>
      <vt:lpstr>Quotable</vt:lpstr>
      <vt:lpstr>Stress</vt:lpstr>
      <vt:lpstr>Stress</vt:lpstr>
      <vt:lpstr>PowerPoint Presentation</vt:lpstr>
      <vt:lpstr>Stress</vt:lpstr>
      <vt:lpstr>Stress</vt:lpstr>
      <vt:lpstr>Stress</vt:lpstr>
      <vt:lpstr>Eustress</vt:lpstr>
      <vt:lpstr>Distress</vt:lpstr>
      <vt:lpstr> Eustress / Distress</vt:lpstr>
      <vt:lpstr>Stress example</vt:lpstr>
      <vt:lpstr>Eustress / Distress</vt:lpstr>
      <vt:lpstr>Stress example</vt:lpstr>
      <vt:lpstr>Eustress / Distress</vt:lpstr>
      <vt:lpstr>PowerPoint Presentation</vt:lpstr>
      <vt:lpstr>General Adaptation Syndrome</vt:lpstr>
      <vt:lpstr>General Adaptation Syndrome – Alarm Stage</vt:lpstr>
      <vt:lpstr>General Adaptation Syndrome – Adaptation Stage</vt:lpstr>
      <vt:lpstr>General Adaptation Syndrome – Exhaustion Stage</vt:lpstr>
      <vt:lpstr>General Adaptation Syndrome - Illustration</vt:lpstr>
      <vt:lpstr>General Adaptation Syndrome example</vt:lpstr>
      <vt:lpstr> General Adaptation Syndrome</vt:lpstr>
      <vt:lpstr>PowerPoint Presentation</vt:lpstr>
      <vt:lpstr>Fight / Flight Reaction</vt:lpstr>
      <vt:lpstr>Fight / Flight Reaction</vt:lpstr>
      <vt:lpstr>Fight / Flight Reaction</vt:lpstr>
      <vt:lpstr>PowerPoint Presentation</vt:lpstr>
      <vt:lpstr>Three Categories of Stress</vt:lpstr>
      <vt:lpstr>Three Categories of Stress</vt:lpstr>
      <vt:lpstr>PowerPoint Presentation</vt:lpstr>
      <vt:lpstr>Causes of Stress</vt:lpstr>
      <vt:lpstr>Causes of Stress</vt:lpstr>
      <vt:lpstr>PowerPoint Presentation</vt:lpstr>
      <vt:lpstr>Strategies to Manage Stress</vt:lpstr>
      <vt:lpstr>Stress Management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2018-12-30T23:24:19Z</dcterms:created>
  <dcterms:modified xsi:type="dcterms:W3CDTF">2019-06-12T19:29:15Z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